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54"/>
  </p:notesMasterIdLst>
  <p:sldIdLst>
    <p:sldId id="311" r:id="rId2"/>
    <p:sldId id="301" r:id="rId3"/>
    <p:sldId id="299" r:id="rId4"/>
    <p:sldId id="300" r:id="rId5"/>
    <p:sldId id="302" r:id="rId6"/>
    <p:sldId id="303" r:id="rId7"/>
    <p:sldId id="304" r:id="rId8"/>
    <p:sldId id="305" r:id="rId9"/>
    <p:sldId id="306" r:id="rId10"/>
    <p:sldId id="309" r:id="rId11"/>
    <p:sldId id="291" r:id="rId12"/>
    <p:sldId id="292" r:id="rId13"/>
    <p:sldId id="293" r:id="rId14"/>
    <p:sldId id="294" r:id="rId15"/>
    <p:sldId id="295" r:id="rId16"/>
    <p:sldId id="296" r:id="rId17"/>
    <p:sldId id="297" r:id="rId18"/>
    <p:sldId id="308" r:id="rId19"/>
    <p:sldId id="257" r:id="rId20"/>
    <p:sldId id="258" r:id="rId21"/>
    <p:sldId id="259" r:id="rId22"/>
    <p:sldId id="260" r:id="rId23"/>
    <p:sldId id="261" r:id="rId24"/>
    <p:sldId id="262" r:id="rId25"/>
    <p:sldId id="263" r:id="rId26"/>
    <p:sldId id="310" r:id="rId27"/>
    <p:sldId id="266" r:id="rId28"/>
    <p:sldId id="267" r:id="rId29"/>
    <p:sldId id="268" r:id="rId30"/>
    <p:sldId id="298" r:id="rId31"/>
    <p:sldId id="269" r:id="rId32"/>
    <p:sldId id="270" r:id="rId33"/>
    <p:sldId id="271" r:id="rId34"/>
    <p:sldId id="272" r:id="rId35"/>
    <p:sldId id="273" r:id="rId36"/>
    <p:sldId id="274" r:id="rId37"/>
    <p:sldId id="275" r:id="rId38"/>
    <p:sldId id="276" r:id="rId39"/>
    <p:sldId id="277" r:id="rId40"/>
    <p:sldId id="278" r:id="rId41"/>
    <p:sldId id="279" r:id="rId42"/>
    <p:sldId id="280" r:id="rId43"/>
    <p:sldId id="281" r:id="rId44"/>
    <p:sldId id="282" r:id="rId45"/>
    <p:sldId id="283" r:id="rId46"/>
    <p:sldId id="284" r:id="rId47"/>
    <p:sldId id="285" r:id="rId48"/>
    <p:sldId id="286" r:id="rId49"/>
    <p:sldId id="287" r:id="rId50"/>
    <p:sldId id="288" r:id="rId51"/>
    <p:sldId id="289" r:id="rId52"/>
    <p:sldId id="290"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71" autoAdjust="0"/>
  </p:normalViewPr>
  <p:slideViewPr>
    <p:cSldViewPr>
      <p:cViewPr varScale="1">
        <p:scale>
          <a:sx n="69" d="100"/>
          <a:sy n="69" d="100"/>
        </p:scale>
        <p:origin x="-54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D768F2-6F99-47B7-98DD-C81537942490}" type="datetimeFigureOut">
              <a:rPr lang="en-US" smtClean="0"/>
              <a:pPr/>
              <a:t>10/15/2020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08C93D-8E9A-44A4-9C82-B9A08AB548D4}" type="slidenum">
              <a:rPr lang="en-US" smtClean="0"/>
              <a:pPr/>
              <a:t>‹#›</a:t>
            </a:fld>
            <a:endParaRPr lang="en-US"/>
          </a:p>
        </p:txBody>
      </p:sp>
    </p:spTree>
    <p:extLst>
      <p:ext uri="{BB962C8B-B14F-4D97-AF65-F5344CB8AC3E}">
        <p14:creationId xmlns:p14="http://schemas.microsoft.com/office/powerpoint/2010/main" xmlns="" val="1034225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3BDCDE8-198D-4E27-9DA4-0A8DC9A4BA84}" type="datetimeFigureOut">
              <a:rPr lang="en-US" smtClean="0"/>
              <a:pPr/>
              <a:t>10/15/2020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A9EF4A2-F026-4929-BA8F-A4D245D6E2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BDCDE8-198D-4E27-9DA4-0A8DC9A4BA84}" type="datetimeFigureOut">
              <a:rPr lang="en-US" smtClean="0"/>
              <a:pPr/>
              <a:t>10/15/2020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9EF4A2-F026-4929-BA8F-A4D245D6E2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BDCDE8-198D-4E27-9DA4-0A8DC9A4BA84}" type="datetimeFigureOut">
              <a:rPr lang="en-US" smtClean="0"/>
              <a:pPr/>
              <a:t>10/15/2020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9EF4A2-F026-4929-BA8F-A4D245D6E2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BDCDE8-198D-4E27-9DA4-0A8DC9A4BA84}" type="datetimeFigureOut">
              <a:rPr lang="en-US" smtClean="0"/>
              <a:pPr/>
              <a:t>10/15/2020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9EF4A2-F026-4929-BA8F-A4D245D6E2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3BDCDE8-198D-4E27-9DA4-0A8DC9A4BA84}" type="datetimeFigureOut">
              <a:rPr lang="en-US" smtClean="0"/>
              <a:pPr/>
              <a:t>10/15/2020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9EF4A2-F026-4929-BA8F-A4D245D6E2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BDCDE8-198D-4E27-9DA4-0A8DC9A4BA84}" type="datetimeFigureOut">
              <a:rPr lang="en-US" smtClean="0"/>
              <a:pPr/>
              <a:t>10/15/2020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9EF4A2-F026-4929-BA8F-A4D245D6E2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3BDCDE8-198D-4E27-9DA4-0A8DC9A4BA84}" type="datetimeFigureOut">
              <a:rPr lang="en-US" smtClean="0"/>
              <a:pPr/>
              <a:t>10/15/2020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A9EF4A2-F026-4929-BA8F-A4D245D6E2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3BDCDE8-198D-4E27-9DA4-0A8DC9A4BA84}" type="datetimeFigureOut">
              <a:rPr lang="en-US" smtClean="0"/>
              <a:pPr/>
              <a:t>10/15/2020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A9EF4A2-F026-4929-BA8F-A4D245D6E2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3BDCDE8-198D-4E27-9DA4-0A8DC9A4BA84}" type="datetimeFigureOut">
              <a:rPr lang="en-US" smtClean="0"/>
              <a:pPr/>
              <a:t>10/15/2020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A9EF4A2-F026-4929-BA8F-A4D245D6E2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3BDCDE8-198D-4E27-9DA4-0A8DC9A4BA84}" type="datetimeFigureOut">
              <a:rPr lang="en-US" smtClean="0"/>
              <a:pPr/>
              <a:t>10/15/2020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9EF4A2-F026-4929-BA8F-A4D245D6E2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3BDCDE8-198D-4E27-9DA4-0A8DC9A4BA84}" type="datetimeFigureOut">
              <a:rPr lang="en-US" smtClean="0"/>
              <a:pPr/>
              <a:t>10/15/2020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A9EF4A2-F026-4929-BA8F-A4D245D6E2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3BDCDE8-198D-4E27-9DA4-0A8DC9A4BA84}" type="datetimeFigureOut">
              <a:rPr lang="en-US" smtClean="0"/>
              <a:pPr/>
              <a:t>10/15/2020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A9EF4A2-F026-4929-BA8F-A4D245D6E2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en.wikipedia.org/wiki/Eating_disord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atingdisorder.org/eating-disorder-information/bulimia-nervosa/" TargetMode="External"/><Relationship Id="rId2" Type="http://schemas.openxmlformats.org/officeDocument/2006/relationships/hyperlink" Target="https://eatingdisorder.org/eating-disorder-information/anorexia-nervos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eatingdisorder.org/eating-disorder-information/body-imag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eatingrecoverycenter.com/Conditions/Mood-Anxiety-Disorder/Causes" TargetMode="External"/><Relationship Id="rId2" Type="http://schemas.openxmlformats.org/officeDocument/2006/relationships/hyperlink" Target="https://www.eatingrecoverycenter.com/Conditions/ARIFD/Facts-Statistic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healthline.com/human-body-maps/diaphragm" TargetMode="External"/><Relationship Id="rId2" Type="http://schemas.openxmlformats.org/officeDocument/2006/relationships/hyperlink" Target="https://www.healthline.com/human-body-maps/abdomen-muscl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www.healthline.com/health/how-to-increase-lung-capacity"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Feeding And Eating Disorder</a:t>
            </a:r>
            <a:endParaRPr lang="en-US" dirty="0"/>
          </a:p>
        </p:txBody>
      </p:sp>
      <p:sp>
        <p:nvSpPr>
          <p:cNvPr id="3" name="Text Placeholder 2"/>
          <p:cNvSpPr>
            <a:spLocks noGrp="1"/>
          </p:cNvSpPr>
          <p:nvPr>
            <p:ph type="body" idx="1"/>
          </p:nvPr>
        </p:nvSpPr>
        <p:spPr/>
        <p:txBody>
          <a:bodyPr>
            <a:normAutofit/>
          </a:bodyPr>
          <a:lstStyle/>
          <a:p>
            <a:endParaRPr lang="en-US" dirty="0" smtClean="0"/>
          </a:p>
          <a:p>
            <a:pPr marL="342900" indent="-342900">
              <a:buFont typeface="Arial" pitchFamily="34" charset="0"/>
              <a:buChar char="•"/>
            </a:pPr>
            <a:endParaRPr lang="en-US" dirty="0" smtClean="0"/>
          </a:p>
          <a:p>
            <a:endParaRPr lang="en-US" dirty="0"/>
          </a:p>
        </p:txBody>
      </p:sp>
    </p:spTree>
    <p:extLst>
      <p:ext uri="{BB962C8B-B14F-4D97-AF65-F5344CB8AC3E}">
        <p14:creationId xmlns:p14="http://schemas.microsoft.com/office/powerpoint/2010/main" xmlns="" val="1663423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Anorexia Nervosa</a:t>
            </a:r>
            <a:endParaRPr lang="en-US" dirty="0"/>
          </a:p>
        </p:txBody>
      </p:sp>
      <p:sp>
        <p:nvSpPr>
          <p:cNvPr id="3" name="Subtitle 2"/>
          <p:cNvSpPr>
            <a:spLocks noGrp="1"/>
          </p:cNvSpPr>
          <p:nvPr>
            <p:ph type="subTitle" idx="1"/>
          </p:nvPr>
        </p:nvSpPr>
        <p:spPr/>
        <p:txBody>
          <a:bodyPr>
            <a:normAutofit/>
          </a:bodyPr>
          <a:lstStyle/>
          <a:p>
            <a:r>
              <a:rPr lang="en-US" dirty="0" smtClean="0"/>
              <a:t>Presented By, Aqsa </a:t>
            </a:r>
            <a:r>
              <a:rPr lang="en-US" dirty="0" err="1" smtClean="0"/>
              <a:t>Ejaz</a:t>
            </a:r>
            <a:endParaRPr lang="en-US" dirty="0" smtClean="0"/>
          </a:p>
          <a:p>
            <a:r>
              <a:rPr lang="en-US" dirty="0" smtClean="0"/>
              <a:t>Roll No: (1155137)</a:t>
            </a:r>
          </a:p>
          <a:p>
            <a:endParaRPr lang="en-US" dirty="0"/>
          </a:p>
        </p:txBody>
      </p:sp>
    </p:spTree>
    <p:extLst>
      <p:ext uri="{BB962C8B-B14F-4D97-AF65-F5344CB8AC3E}">
        <p14:creationId xmlns:p14="http://schemas.microsoft.com/office/powerpoint/2010/main" xmlns="" val="3929655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latin typeface="Times New Roman"/>
                <a:cs typeface="Times New Roman"/>
              </a:rPr>
              <a:t>Anorexia nervosa often referred to simply as anorexia is an eating disorder characterized by low weight ,fear of gaining weight and a strong desire to be thin ,resulting in food restriction. Many people with anorexia see themselves as overweight even though they are in fact underweight. It also means nervous loss of appetite.</a:t>
            </a:r>
          </a:p>
          <a:p>
            <a:endParaRPr lang="en-US" dirty="0"/>
          </a:p>
        </p:txBody>
      </p:sp>
      <p:sp>
        <p:nvSpPr>
          <p:cNvPr id="3" name="Title 2"/>
          <p:cNvSpPr>
            <a:spLocks noGrp="1"/>
          </p:cNvSpPr>
          <p:nvPr>
            <p:ph type="title"/>
          </p:nvPr>
        </p:nvSpPr>
        <p:spPr/>
        <p:txBody>
          <a:bodyPr/>
          <a:lstStyle/>
          <a:p>
            <a:r>
              <a:rPr lang="en-US" dirty="0">
                <a:cs typeface="Calibri Light"/>
              </a:rPr>
              <a:t>Anorexia Nervosa</a:t>
            </a:r>
            <a:endParaRPr lang="en-US" dirty="0"/>
          </a:p>
        </p:txBody>
      </p:sp>
    </p:spTree>
    <p:extLst>
      <p:ext uri="{BB962C8B-B14F-4D97-AF65-F5344CB8AC3E}">
        <p14:creationId xmlns:p14="http://schemas.microsoft.com/office/powerpoint/2010/main" xmlns="" val="3489568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latin typeface="Times New Roman"/>
                <a:cs typeface="Times New Roman"/>
              </a:rPr>
              <a:t>There are two types of anorexia. In the</a:t>
            </a:r>
            <a:r>
              <a:rPr lang="en-US" b="1" dirty="0">
                <a:latin typeface="Times New Roman"/>
                <a:cs typeface="Times New Roman"/>
              </a:rPr>
              <a:t> restricting</a:t>
            </a:r>
            <a:r>
              <a:rPr lang="en-US" dirty="0">
                <a:latin typeface="Times New Roman"/>
                <a:cs typeface="Times New Roman"/>
              </a:rPr>
              <a:t> type of anorexia, weight loss is achieved by restricting calories (following drastic diets, fasting, and exercising to excess). In the</a:t>
            </a:r>
            <a:r>
              <a:rPr lang="en-US" b="1" dirty="0">
                <a:latin typeface="Times New Roman"/>
                <a:cs typeface="Times New Roman"/>
              </a:rPr>
              <a:t> purging</a:t>
            </a:r>
            <a:r>
              <a:rPr lang="en-US" dirty="0">
                <a:latin typeface="Times New Roman"/>
                <a:cs typeface="Times New Roman"/>
              </a:rPr>
              <a:t> type of anorexia, weight loss is achieved by vomiting or using laxatives and diuretics.</a:t>
            </a:r>
          </a:p>
          <a:p>
            <a:endParaRPr lang="en-US" dirty="0"/>
          </a:p>
        </p:txBody>
      </p:sp>
      <p:sp>
        <p:nvSpPr>
          <p:cNvPr id="3" name="Title 2"/>
          <p:cNvSpPr>
            <a:spLocks noGrp="1"/>
          </p:cNvSpPr>
          <p:nvPr>
            <p:ph type="title"/>
          </p:nvPr>
        </p:nvSpPr>
        <p:spPr/>
        <p:txBody>
          <a:bodyPr/>
          <a:lstStyle/>
          <a:p>
            <a:r>
              <a:rPr lang="en-US" dirty="0">
                <a:cs typeface="Calibri Light"/>
              </a:rPr>
              <a:t>Types of Anorexia Nervosa</a:t>
            </a:r>
            <a:endParaRPr lang="en-US" dirty="0"/>
          </a:p>
        </p:txBody>
      </p:sp>
      <p:pic>
        <p:nvPicPr>
          <p:cNvPr id="4" name="Picture 3" descr="A close up of a logo&#10;&#10;Description generated with very high confidence">
            <a:extLst>
              <a:ext uri="{FF2B5EF4-FFF2-40B4-BE49-F238E27FC236}">
                <a16:creationId xmlns="" xmlns:a16="http://schemas.microsoft.com/office/drawing/2014/main" xmlns:lc="http://schemas.openxmlformats.org/drawingml/2006/lockedCanvas" id="{EE582F51-42DD-4342-A02C-9C119526534D}"/>
              </a:ext>
            </a:extLst>
          </p:cNvPr>
          <p:cNvPicPr>
            <a:picLocks noChangeAspect="1"/>
          </p:cNvPicPr>
          <p:nvPr/>
        </p:nvPicPr>
        <p:blipFill>
          <a:blip r:embed="rId2" cstate="print"/>
          <a:stretch>
            <a:fillRect/>
          </a:stretch>
        </p:blipFill>
        <p:spPr>
          <a:xfrm>
            <a:off x="3112998" y="4038600"/>
            <a:ext cx="3637471" cy="2631854"/>
          </a:xfrm>
          <a:prstGeom prst="rect">
            <a:avLst/>
          </a:prstGeom>
        </p:spPr>
      </p:pic>
    </p:spTree>
    <p:extLst>
      <p:ext uri="{BB962C8B-B14F-4D97-AF65-F5344CB8AC3E}">
        <p14:creationId xmlns:p14="http://schemas.microsoft.com/office/powerpoint/2010/main" xmlns="" val="1968774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cs typeface="Calibri"/>
              </a:rPr>
              <a:t>Intense fear of gaining weight</a:t>
            </a:r>
          </a:p>
          <a:p>
            <a:r>
              <a:rPr lang="en-US" dirty="0">
                <a:cs typeface="Calibri"/>
              </a:rPr>
              <a:t>Body Image Disturbance</a:t>
            </a:r>
          </a:p>
          <a:p>
            <a:r>
              <a:rPr lang="en-US" dirty="0">
                <a:cs typeface="Calibri"/>
              </a:rPr>
              <a:t>Restriction of energy intake to requirements, leading to a significantly low body weight in the context of </a:t>
            </a:r>
            <a:r>
              <a:rPr lang="en-US" dirty="0" err="1">
                <a:cs typeface="Calibri"/>
              </a:rPr>
              <a:t>age,sex</a:t>
            </a:r>
            <a:r>
              <a:rPr lang="en-US" dirty="0">
                <a:cs typeface="Calibri"/>
              </a:rPr>
              <a:t> and physical health.</a:t>
            </a:r>
          </a:p>
          <a:p>
            <a:endParaRPr lang="en-US" dirty="0"/>
          </a:p>
        </p:txBody>
      </p:sp>
      <p:sp>
        <p:nvSpPr>
          <p:cNvPr id="3" name="Title 2"/>
          <p:cNvSpPr>
            <a:spLocks noGrp="1"/>
          </p:cNvSpPr>
          <p:nvPr>
            <p:ph type="title"/>
          </p:nvPr>
        </p:nvSpPr>
        <p:spPr/>
        <p:txBody>
          <a:bodyPr>
            <a:normAutofit fontScale="90000"/>
          </a:bodyPr>
          <a:lstStyle/>
          <a:p>
            <a:r>
              <a:rPr lang="en-US" dirty="0">
                <a:cs typeface="Calibri Light"/>
              </a:rPr>
              <a:t>Diagnostic Criteria for Anorexia Nervosa</a:t>
            </a:r>
            <a:endParaRPr lang="en-US" dirty="0"/>
          </a:p>
        </p:txBody>
      </p:sp>
    </p:spTree>
    <p:extLst>
      <p:ext uri="{BB962C8B-B14F-4D97-AF65-F5344CB8AC3E}">
        <p14:creationId xmlns:p14="http://schemas.microsoft.com/office/powerpoint/2010/main" xmlns="" val="3810025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sz="2800" dirty="0">
                <a:latin typeface="Times New Roman"/>
                <a:cs typeface="Times New Roman"/>
              </a:rPr>
              <a:t>Makes frequent comments about feeling “fat” or overweight despite weight loss</a:t>
            </a:r>
          </a:p>
          <a:p>
            <a:r>
              <a:rPr lang="en-US" sz="2800" dirty="0">
                <a:latin typeface="Times New Roman"/>
                <a:cs typeface="Times New Roman"/>
              </a:rPr>
              <a:t>Complains of constipation, abdominal pain, cold intolerance, lethargy, and/or excess energy</a:t>
            </a:r>
          </a:p>
          <a:p>
            <a:r>
              <a:rPr lang="en-US" sz="2800" dirty="0">
                <a:latin typeface="Times New Roman"/>
                <a:cs typeface="Times New Roman"/>
              </a:rPr>
              <a:t>Denies feeling hungry</a:t>
            </a:r>
          </a:p>
          <a:p>
            <a:r>
              <a:rPr lang="en-US" sz="2800" dirty="0">
                <a:latin typeface="Times New Roman"/>
                <a:cs typeface="Times New Roman"/>
              </a:rPr>
              <a:t>Develops food rituals (e.g., eating foods in certain orders, excessive chewing, rearranging food on a plate)</a:t>
            </a:r>
          </a:p>
          <a:p>
            <a:r>
              <a:rPr lang="en-US" sz="2800" dirty="0">
                <a:latin typeface="Times New Roman"/>
                <a:cs typeface="Times New Roman"/>
              </a:rPr>
              <a:t>Cooks meals for others without eating</a:t>
            </a:r>
          </a:p>
          <a:p>
            <a:r>
              <a:rPr lang="en-US" sz="2800" dirty="0">
                <a:latin typeface="Times New Roman"/>
                <a:cs typeface="Times New Roman"/>
              </a:rPr>
              <a:t>Consistently makes excuses to avoid mealtimes or situations involving food</a:t>
            </a:r>
          </a:p>
          <a:p>
            <a:r>
              <a:rPr lang="en-US" sz="2800" dirty="0">
                <a:latin typeface="Times New Roman"/>
                <a:cs typeface="Times New Roman"/>
              </a:rPr>
              <a:t>Makes frequent comments about feeling “fat” or overweight despite weight loss</a:t>
            </a:r>
          </a:p>
          <a:p>
            <a:r>
              <a:rPr lang="en-US" sz="2800" dirty="0">
                <a:latin typeface="Times New Roman"/>
                <a:cs typeface="Times New Roman"/>
              </a:rPr>
              <a:t>Complains of constipation, abdominal pain, cold intolerance, lethargy, and/or excess energy</a:t>
            </a:r>
          </a:p>
          <a:p>
            <a:r>
              <a:rPr lang="en-US" sz="2800" dirty="0">
                <a:latin typeface="Times New Roman"/>
                <a:cs typeface="Times New Roman"/>
              </a:rPr>
              <a:t>Denies feeling hungry</a:t>
            </a:r>
          </a:p>
          <a:p>
            <a:r>
              <a:rPr lang="en-US" sz="2800" dirty="0">
                <a:latin typeface="Times New Roman"/>
                <a:cs typeface="Times New Roman"/>
              </a:rPr>
              <a:t>Develops food rituals (e.g., eating foods in certain orders, excessive chewing, rearranging food on a plate)</a:t>
            </a:r>
          </a:p>
          <a:p>
            <a:r>
              <a:rPr lang="en-US" sz="2800" dirty="0">
                <a:latin typeface="Times New Roman"/>
                <a:cs typeface="Times New Roman"/>
              </a:rPr>
              <a:t>Cooks meals for others without eating</a:t>
            </a:r>
          </a:p>
          <a:p>
            <a:r>
              <a:rPr lang="en-US" sz="2800" dirty="0">
                <a:latin typeface="Times New Roman"/>
                <a:cs typeface="Times New Roman"/>
              </a:rPr>
              <a:t>Consistently makes excuses to avoid mealtimes or situations involving food</a:t>
            </a:r>
          </a:p>
          <a:p>
            <a:endParaRPr lang="en-US" dirty="0"/>
          </a:p>
        </p:txBody>
      </p:sp>
      <p:sp>
        <p:nvSpPr>
          <p:cNvPr id="3" name="Title 2"/>
          <p:cNvSpPr>
            <a:spLocks noGrp="1"/>
          </p:cNvSpPr>
          <p:nvPr>
            <p:ph type="title"/>
          </p:nvPr>
        </p:nvSpPr>
        <p:spPr/>
        <p:txBody>
          <a:bodyPr/>
          <a:lstStyle/>
          <a:p>
            <a:r>
              <a:rPr lang="en-US" dirty="0">
                <a:cs typeface="Calibri Light"/>
              </a:rPr>
              <a:t>Signs and Symptoms</a:t>
            </a:r>
            <a:endParaRPr lang="en-US" dirty="0"/>
          </a:p>
        </p:txBody>
      </p:sp>
    </p:spTree>
    <p:extLst>
      <p:ext uri="{BB962C8B-B14F-4D97-AF65-F5344CB8AC3E}">
        <p14:creationId xmlns:p14="http://schemas.microsoft.com/office/powerpoint/2010/main" xmlns="" val="2695914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 up of text on a white background&#10;&#10;Description generated with high confidence">
            <a:extLst>
              <a:ext uri="{FF2B5EF4-FFF2-40B4-BE49-F238E27FC236}">
                <a16:creationId xmlns="" xmlns:a16="http://schemas.microsoft.com/office/drawing/2014/main" xmlns:lc="http://schemas.openxmlformats.org/drawingml/2006/lockedCanvas" id="{C82C609E-2560-4EC7-8AF6-9BAF57EEDE9C}"/>
              </a:ext>
            </a:extLst>
          </p:cNvPr>
          <p:cNvPicPr>
            <a:picLocks noGrp="1" noChangeAspect="1"/>
          </p:cNvPicPr>
          <p:nvPr/>
        </p:nvPicPr>
        <p:blipFill>
          <a:blip r:embed="rId2"/>
          <a:stretch>
            <a:fillRect/>
          </a:stretch>
        </p:blipFill>
        <p:spPr>
          <a:xfrm>
            <a:off x="1676400" y="609600"/>
            <a:ext cx="5989982" cy="4937322"/>
          </a:xfrm>
          <a:prstGeom prst="rect">
            <a:avLst/>
          </a:prstGeom>
        </p:spPr>
      </p:pic>
    </p:spTree>
    <p:extLst>
      <p:ext uri="{BB962C8B-B14F-4D97-AF65-F5344CB8AC3E}">
        <p14:creationId xmlns:p14="http://schemas.microsoft.com/office/powerpoint/2010/main" xmlns="" val="3968801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cs typeface="Calibri"/>
              </a:rPr>
              <a:t>Psychological Causes </a:t>
            </a:r>
          </a:p>
          <a:p>
            <a:r>
              <a:rPr lang="en-US" dirty="0">
                <a:cs typeface="Calibri"/>
              </a:rPr>
              <a:t>Biological Causes</a:t>
            </a:r>
          </a:p>
          <a:p>
            <a:r>
              <a:rPr lang="en-US" dirty="0">
                <a:cs typeface="Calibri"/>
              </a:rPr>
              <a:t>Social Causes</a:t>
            </a:r>
          </a:p>
          <a:p>
            <a:endParaRPr lang="en-US" dirty="0"/>
          </a:p>
        </p:txBody>
      </p:sp>
      <p:sp>
        <p:nvSpPr>
          <p:cNvPr id="3" name="Title 2"/>
          <p:cNvSpPr>
            <a:spLocks noGrp="1"/>
          </p:cNvSpPr>
          <p:nvPr>
            <p:ph type="title"/>
          </p:nvPr>
        </p:nvSpPr>
        <p:spPr/>
        <p:txBody>
          <a:bodyPr/>
          <a:lstStyle/>
          <a:p>
            <a:r>
              <a:rPr lang="en-US" dirty="0">
                <a:cs typeface="Calibri Light"/>
              </a:rPr>
              <a:t>Causes of Anorexia Nervosa </a:t>
            </a:r>
            <a:endParaRPr lang="en-US" dirty="0"/>
          </a:p>
        </p:txBody>
      </p:sp>
    </p:spTree>
    <p:extLst>
      <p:ext uri="{BB962C8B-B14F-4D97-AF65-F5344CB8AC3E}">
        <p14:creationId xmlns:p14="http://schemas.microsoft.com/office/powerpoint/2010/main" xmlns="" val="2546104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a:cs typeface="Calibri"/>
              </a:rPr>
              <a:t>Family-based therapy.</a:t>
            </a:r>
            <a:r>
              <a:rPr lang="en-US" dirty="0">
                <a:cs typeface="Calibri"/>
              </a:rPr>
              <a:t> This is the only evidence-based treatment for teenagers with anorexia. Because the teenager with anorexia is unable to make good choices about eating and health while in the grips of this serious condition, this therapy mobilizes parents to help their child with re-feeding and weight restoration until the child can make good choices about health</a:t>
            </a:r>
            <a:endParaRPr lang="en-US" dirty="0"/>
          </a:p>
          <a:p>
            <a:r>
              <a:rPr lang="en-US" dirty="0">
                <a:cs typeface="Calibri"/>
              </a:rPr>
              <a:t>CBT</a:t>
            </a:r>
            <a:r>
              <a:rPr lang="en-US" b="1" dirty="0">
                <a:cs typeface="Calibri"/>
              </a:rPr>
              <a:t> therapy.</a:t>
            </a:r>
            <a:r>
              <a:rPr lang="en-US" dirty="0">
                <a:cs typeface="Calibri"/>
              </a:rPr>
              <a:t> For adults, cognitive behavioral therapy — specifically enhanced cognitive behavioral therapy — has been shown to help. The main goal is to normalize eating patterns and behaviors to support weight gain. The second goal is to help change distorted beliefs and thoughts that maintain restrictive eating.</a:t>
            </a:r>
            <a:endParaRPr lang="en-US" dirty="0"/>
          </a:p>
          <a:p>
            <a:endParaRPr lang="en-US" dirty="0"/>
          </a:p>
        </p:txBody>
      </p:sp>
      <p:sp>
        <p:nvSpPr>
          <p:cNvPr id="3" name="Title 2"/>
          <p:cNvSpPr>
            <a:spLocks noGrp="1"/>
          </p:cNvSpPr>
          <p:nvPr>
            <p:ph type="title"/>
          </p:nvPr>
        </p:nvSpPr>
        <p:spPr/>
        <p:txBody>
          <a:bodyPr/>
          <a:lstStyle/>
          <a:p>
            <a:r>
              <a:rPr lang="en-US" dirty="0">
                <a:cs typeface="Calibri Light"/>
              </a:rPr>
              <a:t>Treatment of Anorexia Nervosa</a:t>
            </a:r>
            <a:endParaRPr lang="en-US" dirty="0"/>
          </a:p>
        </p:txBody>
      </p:sp>
    </p:spTree>
    <p:extLst>
      <p:ext uri="{BB962C8B-B14F-4D97-AF65-F5344CB8AC3E}">
        <p14:creationId xmlns:p14="http://schemas.microsoft.com/office/powerpoint/2010/main" xmlns="" val="2676948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AVOIDANT/RESTRICTING FODD INTAKE DISORDER</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DSM-5</a:t>
            </a:r>
          </a:p>
          <a:p>
            <a:r>
              <a:rPr lang="en-US" dirty="0" smtClean="0"/>
              <a:t>Presented by: </a:t>
            </a:r>
            <a:r>
              <a:rPr lang="en-US" dirty="0" err="1" smtClean="0"/>
              <a:t>Qindeel</a:t>
            </a:r>
            <a:r>
              <a:rPr lang="en-US" dirty="0" smtClean="0"/>
              <a:t> </a:t>
            </a:r>
            <a:r>
              <a:rPr lang="en-US" dirty="0" err="1" smtClean="0"/>
              <a:t>Javaid</a:t>
            </a:r>
            <a:endParaRPr lang="en-US" dirty="0" smtClean="0"/>
          </a:p>
          <a:p>
            <a:r>
              <a:rPr lang="en-US" dirty="0" smtClean="0"/>
              <a:t>Roll No: 1155118</a:t>
            </a:r>
          </a:p>
          <a:p>
            <a:endParaRPr lang="en-US" dirty="0" smtClean="0"/>
          </a:p>
          <a:p>
            <a:endParaRPr lang="en-US" dirty="0" smtClean="0"/>
          </a:p>
          <a:p>
            <a:endParaRPr lang="en-US" dirty="0"/>
          </a:p>
        </p:txBody>
      </p:sp>
    </p:spTree>
    <p:extLst>
      <p:ext uri="{BB962C8B-B14F-4D97-AF65-F5344CB8AC3E}">
        <p14:creationId xmlns:p14="http://schemas.microsoft.com/office/powerpoint/2010/main" xmlns="" val="3951073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US" b="1" dirty="0"/>
              <a:t>Avoidant/restrictive food intake disorder</a:t>
            </a:r>
            <a:r>
              <a:rPr lang="en-US" dirty="0"/>
              <a:t> (</a:t>
            </a:r>
            <a:r>
              <a:rPr lang="en-US" b="1" dirty="0"/>
              <a:t>ARFID</a:t>
            </a:r>
            <a:r>
              <a:rPr lang="en-US" dirty="0"/>
              <a:t>), previously known as </a:t>
            </a:r>
            <a:r>
              <a:rPr lang="en-US" b="1" dirty="0"/>
              <a:t>selective eating disorder</a:t>
            </a:r>
            <a:r>
              <a:rPr lang="en-US" dirty="0"/>
              <a:t> (</a:t>
            </a:r>
            <a:r>
              <a:rPr lang="en-US" b="1" dirty="0"/>
              <a:t>SED</a:t>
            </a:r>
            <a:r>
              <a:rPr lang="en-US" dirty="0"/>
              <a:t>), is a type of </a:t>
            </a:r>
            <a:r>
              <a:rPr lang="en-US" dirty="0">
                <a:hlinkClick r:id="rId2" tooltip="Eating disorder"/>
              </a:rPr>
              <a:t>eating disorder</a:t>
            </a:r>
            <a:r>
              <a:rPr lang="en-US" dirty="0"/>
              <a:t>, as well as feeding disorder, where the consumption of certain foods is limited based on the food's appearance, smell, taste, texture, brand, presentation, or a past negative experience with the </a:t>
            </a:r>
            <a:r>
              <a:rPr lang="en-US" dirty="0" smtClean="0"/>
              <a:t>food.</a:t>
            </a:r>
          </a:p>
          <a:p>
            <a:pPr marL="114300" indent="0">
              <a:buNone/>
            </a:pPr>
            <a:r>
              <a:rPr lang="en-US" dirty="0" smtClean="0"/>
              <a:t>First appear in childhood or persist  from Childhood to adulthood</a:t>
            </a:r>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5" name="Title 4"/>
          <p:cNvSpPr>
            <a:spLocks noGrp="1"/>
          </p:cNvSpPr>
          <p:nvPr>
            <p:ph type="title"/>
          </p:nvPr>
        </p:nvSpPr>
        <p:spPr/>
        <p:txBody>
          <a:bodyPr>
            <a:normAutofit fontScale="90000"/>
          </a:bodyPr>
          <a:lstStyle/>
          <a:p>
            <a:r>
              <a:rPr lang="en-US" dirty="0" smtClean="0">
                <a:solidFill>
                  <a:schemeClr val="tx1"/>
                </a:solidFill>
              </a:rPr>
              <a:t>Avoidant/restricting food intake Disorder</a:t>
            </a:r>
            <a:endParaRPr lang="en-US" dirty="0">
              <a:solidFill>
                <a:schemeClr val="tx1"/>
              </a:solidFill>
            </a:endParaRPr>
          </a:p>
        </p:txBody>
      </p:sp>
    </p:spTree>
    <p:extLst>
      <p:ext uri="{BB962C8B-B14F-4D97-AF65-F5344CB8AC3E}">
        <p14:creationId xmlns:p14="http://schemas.microsoft.com/office/powerpoint/2010/main" xmlns="" val="2877703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Pica</a:t>
            </a:r>
          </a:p>
          <a:p>
            <a:r>
              <a:rPr lang="en-US" dirty="0" smtClean="0"/>
              <a:t>Anorexia Nervosa</a:t>
            </a:r>
          </a:p>
          <a:p>
            <a:r>
              <a:rPr lang="en-US" dirty="0" smtClean="0"/>
              <a:t>Bulimia Nervosa</a:t>
            </a:r>
          </a:p>
          <a:p>
            <a:r>
              <a:rPr lang="en-US" dirty="0" smtClean="0"/>
              <a:t>Avoidant/Restricting Food Intake Disorder</a:t>
            </a:r>
          </a:p>
          <a:p>
            <a:r>
              <a:rPr lang="en-US" dirty="0" smtClean="0"/>
              <a:t>Binge Eating Disorder</a:t>
            </a:r>
          </a:p>
          <a:p>
            <a:r>
              <a:rPr lang="en-US" dirty="0" smtClean="0"/>
              <a:t>Rumination Disorder</a:t>
            </a:r>
            <a:endParaRPr lang="en-US" dirty="0"/>
          </a:p>
        </p:txBody>
      </p:sp>
      <p:sp>
        <p:nvSpPr>
          <p:cNvPr id="3" name="Title 2"/>
          <p:cNvSpPr>
            <a:spLocks noGrp="1"/>
          </p:cNvSpPr>
          <p:nvPr>
            <p:ph type="title"/>
          </p:nvPr>
        </p:nvSpPr>
        <p:spPr/>
        <p:txBody>
          <a:bodyPr/>
          <a:lstStyle/>
          <a:p>
            <a:r>
              <a:rPr lang="en-US" dirty="0" smtClean="0"/>
              <a:t>Sub-types</a:t>
            </a:r>
            <a:endParaRPr lang="en-US" dirty="0"/>
          </a:p>
        </p:txBody>
      </p:sp>
    </p:spTree>
    <p:extLst>
      <p:ext uri="{BB962C8B-B14F-4D97-AF65-F5344CB8AC3E}">
        <p14:creationId xmlns:p14="http://schemas.microsoft.com/office/powerpoint/2010/main" xmlns="" val="925665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114300" indent="0">
              <a:buNone/>
            </a:pPr>
            <a:endParaRPr lang="en-US" dirty="0" smtClean="0"/>
          </a:p>
          <a:p>
            <a:r>
              <a:rPr lang="en-US" b="1" dirty="0"/>
              <a:t>The DSM-V provides the following diagnostic criteria for ARFID:</a:t>
            </a:r>
            <a:endParaRPr lang="en-US" dirty="0"/>
          </a:p>
          <a:p>
            <a:r>
              <a:rPr lang="en-US" b="1" dirty="0"/>
              <a:t>A</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An eating or feeding disturbance (e.g., apparent lack of interest in eating or food; avoidance based on the sensory characteristics of food; concern about aversive consequences of eating) as manifested by persistent failure to meet appropriate nutritional and/or energy needs associated with one (or more) of the following:</a:t>
            </a:r>
          </a:p>
          <a:p>
            <a:r>
              <a:rPr lang="en-US" b="1" dirty="0">
                <a:latin typeface="Times New Roman" pitchFamily="18" charset="0"/>
                <a:cs typeface="Times New Roman" pitchFamily="18" charset="0"/>
              </a:rPr>
              <a:t>1.</a:t>
            </a:r>
            <a:r>
              <a:rPr lang="en-US" dirty="0">
                <a:latin typeface="Times New Roman" pitchFamily="18" charset="0"/>
                <a:cs typeface="Times New Roman" pitchFamily="18" charset="0"/>
              </a:rPr>
              <a:t>  Significant weight loss (or failure to achieve expected weight gain or faltering growth in children).</a:t>
            </a:r>
            <a:br>
              <a:rPr lang="en-US" dirty="0">
                <a:latin typeface="Times New Roman" pitchFamily="18" charset="0"/>
                <a:cs typeface="Times New Roman" pitchFamily="18" charset="0"/>
              </a:rPr>
            </a:br>
            <a:r>
              <a:rPr lang="en-US" b="1" dirty="0">
                <a:latin typeface="Times New Roman" pitchFamily="18" charset="0"/>
                <a:cs typeface="Times New Roman" pitchFamily="18" charset="0"/>
              </a:rPr>
              <a:t>2.</a:t>
            </a:r>
            <a:r>
              <a:rPr lang="en-US" dirty="0">
                <a:latin typeface="Times New Roman" pitchFamily="18" charset="0"/>
                <a:cs typeface="Times New Roman" pitchFamily="18" charset="0"/>
              </a:rPr>
              <a:t>  Significant nutritional deficiency.</a:t>
            </a:r>
            <a:br>
              <a:rPr lang="en-US" dirty="0">
                <a:latin typeface="Times New Roman" pitchFamily="18" charset="0"/>
                <a:cs typeface="Times New Roman" pitchFamily="18" charset="0"/>
              </a:rPr>
            </a:br>
            <a:r>
              <a:rPr lang="en-US" b="1" dirty="0">
                <a:latin typeface="Times New Roman" pitchFamily="18" charset="0"/>
                <a:cs typeface="Times New Roman" pitchFamily="18" charset="0"/>
              </a:rPr>
              <a:t>3.</a:t>
            </a:r>
            <a:r>
              <a:rPr lang="en-US" dirty="0">
                <a:latin typeface="Times New Roman" pitchFamily="18" charset="0"/>
                <a:cs typeface="Times New Roman" pitchFamily="18" charset="0"/>
              </a:rPr>
              <a:t>  Dependence on enteral feeding or oral nutritional supplements.</a:t>
            </a:r>
            <a:br>
              <a:rPr lang="en-US" dirty="0">
                <a:latin typeface="Times New Roman" pitchFamily="18" charset="0"/>
                <a:cs typeface="Times New Roman" pitchFamily="18" charset="0"/>
              </a:rPr>
            </a:br>
            <a:r>
              <a:rPr lang="en-US" b="1" dirty="0">
                <a:latin typeface="Times New Roman" pitchFamily="18" charset="0"/>
                <a:cs typeface="Times New Roman" pitchFamily="18" charset="0"/>
              </a:rPr>
              <a:t>4.</a:t>
            </a:r>
            <a:r>
              <a:rPr lang="en-US" dirty="0">
                <a:latin typeface="Times New Roman" pitchFamily="18" charset="0"/>
                <a:cs typeface="Times New Roman" pitchFamily="18" charset="0"/>
              </a:rPr>
              <a:t>  Marked interference with psychosocial functioning.</a:t>
            </a:r>
          </a:p>
          <a:p>
            <a:endParaRPr lang="en-US" dirty="0"/>
          </a:p>
        </p:txBody>
      </p:sp>
      <p:sp>
        <p:nvSpPr>
          <p:cNvPr id="2" name="Title 1"/>
          <p:cNvSpPr>
            <a:spLocks noGrp="1"/>
          </p:cNvSpPr>
          <p:nvPr>
            <p:ph type="title"/>
          </p:nvPr>
        </p:nvSpPr>
        <p:spPr/>
        <p:txBody>
          <a:bodyPr>
            <a:normAutofit/>
          </a:bodyPr>
          <a:lstStyle/>
          <a:p>
            <a:r>
              <a:rPr lang="en-US" dirty="0" smtClean="0"/>
              <a:t>Criteria</a:t>
            </a:r>
            <a:endParaRPr lang="en-US" dirty="0"/>
          </a:p>
        </p:txBody>
      </p:sp>
    </p:spTree>
    <p:extLst>
      <p:ext uri="{BB962C8B-B14F-4D97-AF65-F5344CB8AC3E}">
        <p14:creationId xmlns:p14="http://schemas.microsoft.com/office/powerpoint/2010/main" xmlns="" val="39827076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a:t>B.</a:t>
            </a:r>
            <a:r>
              <a:rPr lang="en-US" i="1" dirty="0"/>
              <a:t> </a:t>
            </a:r>
            <a:r>
              <a:rPr lang="en-US" dirty="0">
                <a:latin typeface="Times New Roman" pitchFamily="18" charset="0"/>
                <a:cs typeface="Times New Roman" pitchFamily="18" charset="0"/>
              </a:rPr>
              <a:t>The disturbance is not better explained by lack of available food or by an associated culturally sanctioned practice.</a:t>
            </a:r>
          </a:p>
          <a:p>
            <a:r>
              <a:rPr lang="en-US" b="1" dirty="0">
                <a:latin typeface="Times New Roman" pitchFamily="18" charset="0"/>
                <a:cs typeface="Times New Roman" pitchFamily="18" charset="0"/>
              </a:rPr>
              <a:t>C.</a:t>
            </a:r>
            <a:r>
              <a:rPr lang="en-US" dirty="0">
                <a:latin typeface="Times New Roman" pitchFamily="18" charset="0"/>
                <a:cs typeface="Times New Roman" pitchFamily="18" charset="0"/>
              </a:rPr>
              <a:t> The eating disturbance does not occur exclusively during the course of </a:t>
            </a:r>
            <a:r>
              <a:rPr lang="en-US" dirty="0">
                <a:latin typeface="Times New Roman" pitchFamily="18" charset="0"/>
                <a:cs typeface="Times New Roman" pitchFamily="18" charset="0"/>
                <a:hlinkClick r:id="rId2" tooltip="Anorexia"/>
              </a:rPr>
              <a:t>anorexia nervosa</a:t>
            </a:r>
            <a:r>
              <a:rPr lang="en-US" dirty="0">
                <a:latin typeface="Times New Roman" pitchFamily="18" charset="0"/>
                <a:cs typeface="Times New Roman" pitchFamily="18" charset="0"/>
              </a:rPr>
              <a:t> or </a:t>
            </a:r>
            <a:r>
              <a:rPr lang="en-US" dirty="0">
                <a:latin typeface="Times New Roman" pitchFamily="18" charset="0"/>
                <a:cs typeface="Times New Roman" pitchFamily="18" charset="0"/>
                <a:hlinkClick r:id="rId3" tooltip="Bulimia"/>
              </a:rPr>
              <a:t>bulimia nervosa</a:t>
            </a:r>
            <a:r>
              <a:rPr lang="en-US" dirty="0">
                <a:latin typeface="Times New Roman" pitchFamily="18" charset="0"/>
                <a:cs typeface="Times New Roman" pitchFamily="18" charset="0"/>
              </a:rPr>
              <a:t>, and there is no evidence of a disturbance in the way in which one’s body weight or shape is experienced.</a:t>
            </a:r>
          </a:p>
          <a:p>
            <a:r>
              <a:rPr lang="en-US" b="1" dirty="0">
                <a:latin typeface="Times New Roman" pitchFamily="18" charset="0"/>
                <a:cs typeface="Times New Roman" pitchFamily="18" charset="0"/>
              </a:rPr>
              <a:t>D.</a:t>
            </a:r>
            <a:r>
              <a:rPr lang="en-US" dirty="0">
                <a:latin typeface="Times New Roman" pitchFamily="18" charset="0"/>
                <a:cs typeface="Times New Roman" pitchFamily="18" charset="0"/>
              </a:rPr>
              <a:t> The eating disturbance is not attributable to a concurrent medical condition or not better explained by another mental disorder. When the eating disturbance occurs in the context of another condition or disorder, the severity of the eating disturbance exceeds that routinely associated with the condition or disorder and warrants additional clinical attention.</a:t>
            </a:r>
          </a:p>
          <a:p>
            <a:endParaRPr lang="en-US" dirty="0"/>
          </a:p>
        </p:txBody>
      </p:sp>
      <p:sp>
        <p:nvSpPr>
          <p:cNvPr id="2" name="Title 1"/>
          <p:cNvSpPr>
            <a:spLocks noGrp="1"/>
          </p:cNvSpPr>
          <p:nvPr>
            <p:ph type="title"/>
          </p:nvPr>
        </p:nvSpPr>
        <p:spPr/>
        <p:txBody>
          <a:bodyPr/>
          <a:lstStyle/>
          <a:p>
            <a:r>
              <a:rPr lang="en-US" dirty="0" smtClean="0"/>
              <a:t>criteria</a:t>
            </a:r>
            <a:endParaRPr lang="en-US" dirty="0"/>
          </a:p>
        </p:txBody>
      </p:sp>
    </p:spTree>
    <p:extLst>
      <p:ext uri="{BB962C8B-B14F-4D97-AF65-F5344CB8AC3E}">
        <p14:creationId xmlns:p14="http://schemas.microsoft.com/office/powerpoint/2010/main" xmlns="" val="15188723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a:t>
            </a:r>
            <a:r>
              <a:rPr lang="en-US" dirty="0"/>
              <a:t>primary difference between ARFID and anorexia is that ARFID lacks drive for </a:t>
            </a:r>
            <a:r>
              <a:rPr lang="en-US" dirty="0" err="1" smtClean="0"/>
              <a:t>thinnes</a:t>
            </a:r>
            <a:endParaRPr lang="en-US" dirty="0" smtClean="0"/>
          </a:p>
          <a:p>
            <a:r>
              <a:rPr lang="en-US" dirty="0"/>
              <a:t>kids with ARFID typically don’t fear weight gain and don’t have a distorted </a:t>
            </a:r>
            <a:r>
              <a:rPr lang="en-US" dirty="0">
                <a:hlinkClick r:id="rId2" tooltip="Body Image"/>
              </a:rPr>
              <a:t>body image</a:t>
            </a:r>
            <a:r>
              <a:rPr lang="en-US" dirty="0" smtClean="0"/>
              <a:t>.</a:t>
            </a:r>
          </a:p>
          <a:p>
            <a:r>
              <a:rPr lang="en-US" dirty="0"/>
              <a:t>Also, in ARFID, the problems that people have with eating are not related to underlying medical problems.</a:t>
            </a:r>
          </a:p>
        </p:txBody>
      </p:sp>
      <p:sp>
        <p:nvSpPr>
          <p:cNvPr id="2" name="Title 1"/>
          <p:cNvSpPr>
            <a:spLocks noGrp="1"/>
          </p:cNvSpPr>
          <p:nvPr>
            <p:ph type="title"/>
          </p:nvPr>
        </p:nvSpPr>
        <p:spPr/>
        <p:txBody>
          <a:bodyPr>
            <a:normAutofit fontScale="90000"/>
          </a:bodyPr>
          <a:lstStyle/>
          <a:p>
            <a:r>
              <a:rPr lang="en-US" dirty="0" smtClean="0"/>
              <a:t>ARFID </a:t>
            </a:r>
            <a:r>
              <a:rPr lang="en-US" dirty="0" err="1" smtClean="0"/>
              <a:t>vs</a:t>
            </a:r>
            <a:r>
              <a:rPr lang="en-US" dirty="0" smtClean="0"/>
              <a:t> Anorexia and </a:t>
            </a:r>
            <a:r>
              <a:rPr lang="en-US" dirty="0" err="1" smtClean="0"/>
              <a:t>Blumia</a:t>
            </a:r>
            <a:r>
              <a:rPr lang="en-US" dirty="0" smtClean="0"/>
              <a:t> Nervosa</a:t>
            </a:r>
            <a:endParaRPr lang="en-US" dirty="0"/>
          </a:p>
        </p:txBody>
      </p:sp>
    </p:spTree>
    <p:extLst>
      <p:ext uri="{BB962C8B-B14F-4D97-AF65-F5344CB8AC3E}">
        <p14:creationId xmlns:p14="http://schemas.microsoft.com/office/powerpoint/2010/main" xmlns="" val="1248452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dirty="0"/>
              <a:t>Genetic factors</a:t>
            </a:r>
          </a:p>
          <a:p>
            <a:r>
              <a:rPr lang="en-US" dirty="0"/>
              <a:t>Eating disorders are </a:t>
            </a:r>
            <a:r>
              <a:rPr lang="en-US" dirty="0">
                <a:hlinkClick r:id="rId2"/>
              </a:rPr>
              <a:t>familial illnesses,</a:t>
            </a:r>
            <a:r>
              <a:rPr lang="en-US" dirty="0"/>
              <a:t> and temperamental traits predisposing individuals toward developing an illness are passed from generation to generation.</a:t>
            </a:r>
          </a:p>
          <a:p>
            <a:r>
              <a:rPr lang="en-US" b="1" dirty="0"/>
              <a:t>Psychological factors</a:t>
            </a:r>
          </a:p>
          <a:p>
            <a:r>
              <a:rPr lang="en-US" dirty="0">
                <a:hlinkClick r:id="rId3"/>
              </a:rPr>
              <a:t>Anxiousness</a:t>
            </a:r>
            <a:r>
              <a:rPr lang="en-US" dirty="0"/>
              <a:t> and obsessive compulsive features tend to accompany eating disturbances, as do co-occurring mood and anxiety disorders.</a:t>
            </a:r>
          </a:p>
          <a:p>
            <a:r>
              <a:rPr lang="en-US" b="1" dirty="0"/>
              <a:t>Sociocultural factors</a:t>
            </a:r>
          </a:p>
          <a:p>
            <a:r>
              <a:rPr lang="en-US" dirty="0"/>
              <a:t>Cultural pressures to eat clean/pure/healthy as well as growing emphasis on food processing, sourcing, packing and environmental impact can influence food beliefs and intake.</a:t>
            </a:r>
          </a:p>
          <a:p>
            <a:endParaRPr lang="en-US" dirty="0"/>
          </a:p>
        </p:txBody>
      </p:sp>
      <p:sp>
        <p:nvSpPr>
          <p:cNvPr id="2" name="Title 1"/>
          <p:cNvSpPr>
            <a:spLocks noGrp="1"/>
          </p:cNvSpPr>
          <p:nvPr>
            <p:ph type="title"/>
          </p:nvPr>
        </p:nvSpPr>
        <p:spPr/>
        <p:txBody>
          <a:bodyPr/>
          <a:lstStyle/>
          <a:p>
            <a:r>
              <a:rPr lang="en-US" dirty="0" smtClean="0"/>
              <a:t>Etiology</a:t>
            </a:r>
            <a:endParaRPr lang="en-US" dirty="0"/>
          </a:p>
        </p:txBody>
      </p:sp>
    </p:spTree>
    <p:extLst>
      <p:ext uri="{BB962C8B-B14F-4D97-AF65-F5344CB8AC3E}">
        <p14:creationId xmlns:p14="http://schemas.microsoft.com/office/powerpoint/2010/main" xmlns="" val="446094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Cognitive behavioral therapy</a:t>
            </a:r>
          </a:p>
          <a:p>
            <a:r>
              <a:rPr lang="en-US" dirty="0" smtClean="0"/>
              <a:t>Exposure therapy</a:t>
            </a:r>
            <a:endParaRPr lang="en-US" dirty="0"/>
          </a:p>
        </p:txBody>
      </p:sp>
      <p:sp>
        <p:nvSpPr>
          <p:cNvPr id="2" name="Title 1"/>
          <p:cNvSpPr>
            <a:spLocks noGrp="1"/>
          </p:cNvSpPr>
          <p:nvPr>
            <p:ph type="title"/>
          </p:nvPr>
        </p:nvSpPr>
        <p:spPr/>
        <p:txBody>
          <a:bodyPr/>
          <a:lstStyle/>
          <a:p>
            <a:r>
              <a:rPr lang="en-US" dirty="0" smtClean="0"/>
              <a:t>Treatment</a:t>
            </a:r>
            <a:endParaRPr lang="en-US" dirty="0"/>
          </a:p>
        </p:txBody>
      </p:sp>
    </p:spTree>
    <p:extLst>
      <p:ext uri="{BB962C8B-B14F-4D97-AF65-F5344CB8AC3E}">
        <p14:creationId xmlns:p14="http://schemas.microsoft.com/office/powerpoint/2010/main" xmlns="" val="30271061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114300" indent="0">
              <a:buNone/>
            </a:pPr>
            <a:r>
              <a:rPr lang="en-US" dirty="0">
                <a:latin typeface="Times New Roman" pitchFamily="18" charset="0"/>
                <a:cs typeface="Times New Roman" pitchFamily="18" charset="0"/>
              </a:rPr>
              <a:t>Ms. B, age 11, is admitted to a pediatric medical inpatient unit for unintentional weight loss of 14 </a:t>
            </a:r>
            <a:r>
              <a:rPr lang="en-US" dirty="0" err="1">
                <a:latin typeface="Times New Roman" pitchFamily="18" charset="0"/>
                <a:cs typeface="Times New Roman" pitchFamily="18" charset="0"/>
              </a:rPr>
              <a:t>lb</a:t>
            </a:r>
            <a:r>
              <a:rPr lang="en-US" dirty="0">
                <a:latin typeface="Times New Roman" pitchFamily="18" charset="0"/>
                <a:cs typeface="Times New Roman" pitchFamily="18" charset="0"/>
              </a:rPr>
              <a:t> (15% total body weight) over the past month. She reports having 2 traumatic episodes last month: choking on a piece of cheese and having a swab specimen taken for a rapid strep test, which required several people to restrain her (the test was positive). Since then, she has refused to ingest solids, despite hunger and a desire to eat. </a:t>
            </a:r>
          </a:p>
          <a:p>
            <a:pPr marL="114300" indent="0">
              <a:buNone/>
            </a:pPr>
            <a:r>
              <a:rPr lang="en-US" dirty="0">
                <a:latin typeface="Times New Roman" pitchFamily="18" charset="0"/>
                <a:cs typeface="Times New Roman" pitchFamily="18" charset="0"/>
              </a:rPr>
              <a:t>Ms. B reports diffuse abdominal pain merely “at the sight of food” and a fear of swallowing solids. She denies difficulty or pain upon swallowing, nausea, vomiting, or any change in bowel habits. </a:t>
            </a:r>
          </a:p>
          <a:p>
            <a:pPr marL="114300" indent="0">
              <a:buNone/>
            </a:pPr>
            <a:r>
              <a:rPr lang="en-US" dirty="0">
                <a:latin typeface="Times New Roman" pitchFamily="18" charset="0"/>
                <a:cs typeface="Times New Roman" pitchFamily="18" charset="0"/>
              </a:rPr>
              <a:t>Her mother reports that, on the rare occasion that Ms. B has attempted to eat solid food, she spent as long as an hour cutting it into small pieces before bringing it to her mouth—after which she put the food down without eating. Her mother also witnessed Ms. B holding food in her mouth for “a very long time,” then spitting it out. </a:t>
            </a:r>
          </a:p>
          <a:p>
            <a:pPr marL="114300" indent="0">
              <a:buNone/>
            </a:pPr>
            <a:r>
              <a:rPr lang="en-US" dirty="0">
                <a:latin typeface="Times New Roman" pitchFamily="18" charset="0"/>
                <a:cs typeface="Times New Roman" pitchFamily="18" charset="0"/>
              </a:rPr>
              <a:t>Ms. B says she is distressed about the weight loss and recognizes that her fear of solid food is excessive. </a:t>
            </a:r>
          </a:p>
          <a:p>
            <a:endParaRPr lang="en-US" dirty="0"/>
          </a:p>
        </p:txBody>
      </p:sp>
      <p:sp>
        <p:nvSpPr>
          <p:cNvPr id="2" name="Title 1"/>
          <p:cNvSpPr>
            <a:spLocks noGrp="1"/>
          </p:cNvSpPr>
          <p:nvPr>
            <p:ph type="title"/>
          </p:nvPr>
        </p:nvSpPr>
        <p:spPr/>
        <p:txBody>
          <a:bodyPr>
            <a:normAutofit fontScale="90000"/>
          </a:bodyPr>
          <a:lstStyle/>
          <a:p>
            <a:r>
              <a:rPr lang="en-US" dirty="0" smtClean="0"/>
              <a:t>Case study</a:t>
            </a:r>
            <a:br>
              <a:rPr lang="en-US" dirty="0" smtClean="0"/>
            </a:br>
            <a:r>
              <a:rPr lang="en-US" dirty="0" smtClean="0"/>
              <a:t>refusing solid food</a:t>
            </a:r>
            <a:endParaRPr lang="en-US" dirty="0"/>
          </a:p>
        </p:txBody>
      </p:sp>
    </p:spTree>
    <p:extLst>
      <p:ext uri="{BB962C8B-B14F-4D97-AF65-F5344CB8AC3E}">
        <p14:creationId xmlns:p14="http://schemas.microsoft.com/office/powerpoint/2010/main" xmlns="" val="1140010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Binge Eating Disorder</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DSM 5</a:t>
            </a:r>
          </a:p>
          <a:p>
            <a:r>
              <a:rPr lang="en-US" dirty="0" smtClean="0"/>
              <a:t>Presented BY, </a:t>
            </a:r>
            <a:r>
              <a:rPr lang="en-US" dirty="0" err="1" smtClean="0"/>
              <a:t>Qindeel</a:t>
            </a:r>
            <a:r>
              <a:rPr lang="en-US" dirty="0" smtClean="0"/>
              <a:t> </a:t>
            </a:r>
            <a:r>
              <a:rPr lang="en-US" dirty="0" err="1" smtClean="0"/>
              <a:t>Javaid</a:t>
            </a:r>
            <a:r>
              <a:rPr lang="en-US" dirty="0" smtClean="0"/>
              <a:t> &amp; </a:t>
            </a:r>
            <a:r>
              <a:rPr lang="en-US" dirty="0" err="1" smtClean="0"/>
              <a:t>Mobina</a:t>
            </a:r>
            <a:r>
              <a:rPr lang="en-US" dirty="0" smtClean="0"/>
              <a:t> </a:t>
            </a:r>
            <a:r>
              <a:rPr lang="en-US" dirty="0" err="1" smtClean="0"/>
              <a:t>Mushtaq</a:t>
            </a:r>
            <a:endParaRPr lang="en-US" dirty="0" smtClean="0"/>
          </a:p>
          <a:p>
            <a:r>
              <a:rPr lang="en-US" dirty="0" smtClean="0"/>
              <a:t>Roll no: 1155118 &amp; 1155150</a:t>
            </a:r>
          </a:p>
          <a:p>
            <a:endParaRPr lang="en-US" dirty="0"/>
          </a:p>
        </p:txBody>
      </p:sp>
    </p:spTree>
    <p:extLst>
      <p:ext uri="{BB962C8B-B14F-4D97-AF65-F5344CB8AC3E}">
        <p14:creationId xmlns:p14="http://schemas.microsoft.com/office/powerpoint/2010/main" xmlns="" val="33497332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marR="0">
              <a:lnSpc>
                <a:spcPct val="115000"/>
              </a:lnSpc>
              <a:spcBef>
                <a:spcPts val="0"/>
              </a:spcBef>
              <a:spcAft>
                <a:spcPts val="1000"/>
              </a:spcAft>
            </a:pPr>
            <a:r>
              <a:rPr lang="en-US" dirty="0">
                <a:latin typeface="Times New Roman"/>
                <a:ea typeface="Calibri"/>
                <a:cs typeface="Times New Roman"/>
              </a:rPr>
              <a:t>“Binge-eating disorder is a serious eating disorder in which an individual frequently consume unusually large amounts of food and feel unable to stop eating.”</a:t>
            </a:r>
            <a:endParaRPr lang="en-US" sz="2000" dirty="0">
              <a:latin typeface="Calibri"/>
              <a:ea typeface="Calibri"/>
              <a:cs typeface="Times New Roman"/>
            </a:endParaRPr>
          </a:p>
          <a:p>
            <a:pPr marL="0" marR="0">
              <a:lnSpc>
                <a:spcPct val="115000"/>
              </a:lnSpc>
              <a:spcBef>
                <a:spcPts val="0"/>
              </a:spcBef>
              <a:spcAft>
                <a:spcPts val="1000"/>
              </a:spcAft>
            </a:pPr>
            <a:r>
              <a:rPr lang="en-US" dirty="0">
                <a:latin typeface="Times New Roman"/>
                <a:ea typeface="Calibri"/>
                <a:cs typeface="Times New Roman"/>
              </a:rPr>
              <a:t>Binge eating disorder is a common eating disorder where you frequently eat large amounts of food while feeling powerless to stop and extremely distressed during or after eating</a:t>
            </a:r>
            <a:r>
              <a:rPr lang="en-US" dirty="0" smtClean="0">
                <a:latin typeface="Times New Roman"/>
                <a:ea typeface="Calibri"/>
                <a:cs typeface="Times New Roman"/>
              </a:rPr>
              <a:t>.</a:t>
            </a:r>
          </a:p>
          <a:p>
            <a:pPr marL="0" indent="0">
              <a:lnSpc>
                <a:spcPct val="115000"/>
              </a:lnSpc>
              <a:spcBef>
                <a:spcPts val="0"/>
              </a:spcBef>
              <a:spcAft>
                <a:spcPts val="1000"/>
              </a:spcAft>
              <a:buNone/>
            </a:pPr>
            <a:r>
              <a:rPr lang="en-US" sz="2000" dirty="0"/>
              <a:t>BED typically begins in late adolescence or early adulthood, often after a major diet.</a:t>
            </a:r>
          </a:p>
          <a:p>
            <a:pPr marL="0" marR="0" indent="0">
              <a:lnSpc>
                <a:spcPct val="115000"/>
              </a:lnSpc>
              <a:spcBef>
                <a:spcPts val="0"/>
              </a:spcBef>
              <a:spcAft>
                <a:spcPts val="1000"/>
              </a:spcAft>
              <a:buNone/>
            </a:pPr>
            <a:endParaRPr lang="en-US" sz="2000" dirty="0">
              <a:latin typeface="Calibri"/>
              <a:ea typeface="Calibri"/>
              <a:cs typeface="Times New Roman"/>
            </a:endParaRPr>
          </a:p>
          <a:p>
            <a:pPr marL="114300" indent="0">
              <a:buNone/>
            </a:pPr>
            <a:endParaRPr lang="en-US" dirty="0"/>
          </a:p>
        </p:txBody>
      </p:sp>
      <p:sp>
        <p:nvSpPr>
          <p:cNvPr id="2" name="Title 1"/>
          <p:cNvSpPr>
            <a:spLocks noGrp="1"/>
          </p:cNvSpPr>
          <p:nvPr>
            <p:ph type="title"/>
          </p:nvPr>
        </p:nvSpPr>
        <p:spPr/>
        <p:txBody>
          <a:bodyPr/>
          <a:lstStyle/>
          <a:p>
            <a:r>
              <a:rPr lang="en-US" dirty="0" smtClean="0"/>
              <a:t>What is BED?</a:t>
            </a:r>
            <a:endParaRPr lang="en-US" dirty="0"/>
          </a:p>
        </p:txBody>
      </p:sp>
    </p:spTree>
    <p:extLst>
      <p:ext uri="{BB962C8B-B14F-4D97-AF65-F5344CB8AC3E}">
        <p14:creationId xmlns:p14="http://schemas.microsoft.com/office/powerpoint/2010/main" xmlns="" val="36552814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marR="0">
              <a:lnSpc>
                <a:spcPct val="115000"/>
              </a:lnSpc>
              <a:spcBef>
                <a:spcPts val="0"/>
              </a:spcBef>
              <a:spcAft>
                <a:spcPts val="1000"/>
              </a:spcAft>
            </a:pPr>
            <a:r>
              <a:rPr lang="en-US" dirty="0">
                <a:latin typeface="Times New Roman"/>
                <a:ea typeface="Calibri"/>
                <a:cs typeface="Times New Roman"/>
              </a:rPr>
              <a:t>According to the DSM-5, diagnostic criteria for binge eating disorder include:</a:t>
            </a:r>
            <a:endParaRPr lang="en-US" sz="2000" dirty="0">
              <a:latin typeface="Calibri"/>
              <a:ea typeface="Calibri"/>
              <a:cs typeface="Times New Roman"/>
            </a:endParaRPr>
          </a:p>
          <a:p>
            <a:pPr lvl="0" indent="-342900">
              <a:lnSpc>
                <a:spcPct val="115000"/>
              </a:lnSpc>
              <a:spcBef>
                <a:spcPts val="0"/>
              </a:spcBef>
              <a:spcAft>
                <a:spcPts val="1000"/>
              </a:spcAft>
              <a:buSzPts val="1000"/>
              <a:buFont typeface="Symbol"/>
              <a:buChar char=""/>
              <a:tabLst>
                <a:tab pos="457200" algn="l"/>
              </a:tabLst>
            </a:pPr>
            <a:r>
              <a:rPr lang="en-US" dirty="0">
                <a:latin typeface="Times New Roman"/>
                <a:ea typeface="Calibri"/>
                <a:cs typeface="Times New Roman"/>
              </a:rPr>
              <a:t>Recurrent episodes of binge eating. An episode of binge eating is characterized by both of the following:</a:t>
            </a:r>
            <a:endParaRPr lang="en-US" sz="2000" dirty="0">
              <a:latin typeface="Calibri"/>
              <a:ea typeface="Calibri"/>
              <a:cs typeface="Times New Roman"/>
            </a:endParaRPr>
          </a:p>
          <a:p>
            <a:pPr marL="742950" marR="0" lvl="1" indent="-285750">
              <a:lnSpc>
                <a:spcPct val="115000"/>
              </a:lnSpc>
              <a:spcBef>
                <a:spcPts val="0"/>
              </a:spcBef>
              <a:spcAft>
                <a:spcPts val="1000"/>
              </a:spcAft>
              <a:buSzPts val="1000"/>
              <a:buFont typeface="Courier New"/>
              <a:buChar char="o"/>
              <a:tabLst>
                <a:tab pos="914400" algn="l"/>
              </a:tabLst>
            </a:pPr>
            <a:r>
              <a:rPr lang="en-US" dirty="0">
                <a:latin typeface="Times New Roman"/>
                <a:ea typeface="Calibri"/>
                <a:cs typeface="Times New Roman"/>
              </a:rPr>
              <a:t>Eating, in a discrete period of time (for example, within any two-hour period), an amount of food that is definitely larger than most people would eat in a similar period of time under similar circumstances</a:t>
            </a:r>
            <a:endParaRPr lang="en-US" sz="1800" dirty="0">
              <a:latin typeface="Calibri"/>
              <a:ea typeface="Calibri"/>
              <a:cs typeface="Times New Roman"/>
            </a:endParaRPr>
          </a:p>
          <a:p>
            <a:pPr marL="742950" marR="0" lvl="1" indent="-285750">
              <a:lnSpc>
                <a:spcPct val="115000"/>
              </a:lnSpc>
              <a:spcBef>
                <a:spcPts val="0"/>
              </a:spcBef>
              <a:spcAft>
                <a:spcPts val="1000"/>
              </a:spcAft>
              <a:buSzPts val="1000"/>
              <a:buFont typeface="Courier New"/>
              <a:buChar char="o"/>
              <a:tabLst>
                <a:tab pos="914400" algn="l"/>
              </a:tabLst>
            </a:pPr>
            <a:r>
              <a:rPr lang="en-US" dirty="0">
                <a:latin typeface="Times New Roman"/>
                <a:ea typeface="Calibri"/>
                <a:cs typeface="Times New Roman"/>
              </a:rPr>
              <a:t>A sense of lack of control over eating during the episode (for example, a feeling that one cannot stop eating or control what or how much one is eating)</a:t>
            </a:r>
            <a:endParaRPr lang="en-US" sz="1800" dirty="0">
              <a:latin typeface="Calibri"/>
              <a:ea typeface="Calibri"/>
              <a:cs typeface="Times New Roman"/>
            </a:endParaRPr>
          </a:p>
          <a:p>
            <a:pPr marL="0" marR="0">
              <a:lnSpc>
                <a:spcPct val="115000"/>
              </a:lnSpc>
              <a:spcBef>
                <a:spcPts val="0"/>
              </a:spcBef>
              <a:spcAft>
                <a:spcPts val="1000"/>
              </a:spcAft>
            </a:pPr>
            <a:endParaRPr lang="en-US" sz="2000" dirty="0">
              <a:latin typeface="Times New Roman" pitchFamily="18" charset="0"/>
              <a:ea typeface="Calibri"/>
              <a:cs typeface="Times New Roman" pitchFamily="18" charset="0"/>
            </a:endParaRPr>
          </a:p>
        </p:txBody>
      </p:sp>
      <p:sp>
        <p:nvSpPr>
          <p:cNvPr id="2" name="Title 1"/>
          <p:cNvSpPr>
            <a:spLocks noGrp="1"/>
          </p:cNvSpPr>
          <p:nvPr>
            <p:ph type="title"/>
          </p:nvPr>
        </p:nvSpPr>
        <p:spPr/>
        <p:txBody>
          <a:bodyPr/>
          <a:lstStyle/>
          <a:p>
            <a:r>
              <a:rPr lang="en-US" dirty="0" smtClean="0"/>
              <a:t>Criteria</a:t>
            </a:r>
            <a:endParaRPr lang="en-US" dirty="0"/>
          </a:p>
        </p:txBody>
      </p:sp>
    </p:spTree>
    <p:extLst>
      <p:ext uri="{BB962C8B-B14F-4D97-AF65-F5344CB8AC3E}">
        <p14:creationId xmlns:p14="http://schemas.microsoft.com/office/powerpoint/2010/main" xmlns="" val="34481566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indent="-342900">
              <a:lnSpc>
                <a:spcPct val="115000"/>
              </a:lnSpc>
              <a:spcBef>
                <a:spcPts val="0"/>
              </a:spcBef>
              <a:spcAft>
                <a:spcPts val="1000"/>
              </a:spcAft>
              <a:buSzPts val="1000"/>
              <a:buFont typeface="Symbol"/>
              <a:buChar char=""/>
              <a:tabLst>
                <a:tab pos="457200" algn="l"/>
              </a:tabLst>
            </a:pPr>
            <a:r>
              <a:rPr lang="en-US" dirty="0">
                <a:latin typeface="Times New Roman"/>
                <a:ea typeface="Calibri"/>
                <a:cs typeface="Times New Roman"/>
              </a:rPr>
              <a:t>The binge-eating episodes are associated with three (or more) of the following:</a:t>
            </a:r>
            <a:endParaRPr lang="en-US" sz="2000" dirty="0">
              <a:latin typeface="Calibri"/>
              <a:ea typeface="Calibri"/>
              <a:cs typeface="Times New Roman"/>
            </a:endParaRPr>
          </a:p>
          <a:p>
            <a:pPr marL="742950" marR="0" lvl="1" indent="-285750">
              <a:lnSpc>
                <a:spcPct val="115000"/>
              </a:lnSpc>
              <a:spcBef>
                <a:spcPts val="0"/>
              </a:spcBef>
              <a:spcAft>
                <a:spcPts val="1000"/>
              </a:spcAft>
              <a:buSzPts val="1000"/>
              <a:buFont typeface="Courier New"/>
              <a:buChar char="o"/>
              <a:tabLst>
                <a:tab pos="914400" algn="l"/>
              </a:tabLst>
            </a:pPr>
            <a:r>
              <a:rPr lang="en-US" dirty="0">
                <a:latin typeface="Times New Roman"/>
                <a:ea typeface="Calibri"/>
                <a:cs typeface="Times New Roman"/>
              </a:rPr>
              <a:t>Eating much more rapidly than normal</a:t>
            </a:r>
            <a:endParaRPr lang="en-US" sz="1800" dirty="0">
              <a:latin typeface="Calibri"/>
              <a:ea typeface="Calibri"/>
              <a:cs typeface="Times New Roman"/>
            </a:endParaRPr>
          </a:p>
          <a:p>
            <a:pPr marL="742950" marR="0" lvl="1" indent="-285750">
              <a:lnSpc>
                <a:spcPct val="115000"/>
              </a:lnSpc>
              <a:spcBef>
                <a:spcPts val="0"/>
              </a:spcBef>
              <a:spcAft>
                <a:spcPts val="1000"/>
              </a:spcAft>
              <a:buSzPts val="1000"/>
              <a:buFont typeface="Courier New"/>
              <a:buChar char="o"/>
              <a:tabLst>
                <a:tab pos="914400" algn="l"/>
              </a:tabLst>
            </a:pPr>
            <a:r>
              <a:rPr lang="en-US" dirty="0">
                <a:latin typeface="Times New Roman"/>
                <a:ea typeface="Calibri"/>
                <a:cs typeface="Times New Roman"/>
              </a:rPr>
              <a:t>Eating until feeling uncomfortably full</a:t>
            </a:r>
            <a:endParaRPr lang="en-US" sz="1800" dirty="0">
              <a:latin typeface="Calibri"/>
              <a:ea typeface="Calibri"/>
              <a:cs typeface="Times New Roman"/>
            </a:endParaRPr>
          </a:p>
          <a:p>
            <a:pPr marL="742950" marR="0" lvl="1" indent="-285750">
              <a:lnSpc>
                <a:spcPct val="115000"/>
              </a:lnSpc>
              <a:spcBef>
                <a:spcPts val="0"/>
              </a:spcBef>
              <a:spcAft>
                <a:spcPts val="1000"/>
              </a:spcAft>
              <a:buSzPts val="1000"/>
              <a:buFont typeface="Courier New"/>
              <a:buChar char="o"/>
              <a:tabLst>
                <a:tab pos="914400" algn="l"/>
              </a:tabLst>
            </a:pPr>
            <a:r>
              <a:rPr lang="en-US" dirty="0">
                <a:latin typeface="Times New Roman"/>
                <a:ea typeface="Calibri"/>
                <a:cs typeface="Times New Roman"/>
              </a:rPr>
              <a:t>Eating large amounts of food when not feeling physically hungry</a:t>
            </a:r>
            <a:endParaRPr lang="en-US" sz="1800" dirty="0">
              <a:latin typeface="Calibri"/>
              <a:ea typeface="Calibri"/>
              <a:cs typeface="Times New Roman"/>
            </a:endParaRPr>
          </a:p>
          <a:p>
            <a:pPr marL="742950" marR="0" lvl="1" indent="-285750">
              <a:lnSpc>
                <a:spcPct val="115000"/>
              </a:lnSpc>
              <a:spcBef>
                <a:spcPts val="0"/>
              </a:spcBef>
              <a:spcAft>
                <a:spcPts val="1000"/>
              </a:spcAft>
              <a:buSzPts val="1000"/>
              <a:buFont typeface="Courier New"/>
              <a:buChar char="o"/>
              <a:tabLst>
                <a:tab pos="914400" algn="l"/>
              </a:tabLst>
            </a:pPr>
            <a:r>
              <a:rPr lang="en-US" dirty="0">
                <a:latin typeface="Times New Roman"/>
                <a:ea typeface="Calibri"/>
                <a:cs typeface="Times New Roman"/>
              </a:rPr>
              <a:t>Eating alone because of feeling embarrassed by how much one is eating</a:t>
            </a:r>
            <a:endParaRPr lang="en-US" sz="1800" dirty="0">
              <a:latin typeface="Calibri"/>
              <a:ea typeface="Calibri"/>
              <a:cs typeface="Times New Roman"/>
            </a:endParaRPr>
          </a:p>
          <a:p>
            <a:pPr marL="742950" marR="0" lvl="1" indent="-285750">
              <a:lnSpc>
                <a:spcPct val="115000"/>
              </a:lnSpc>
              <a:spcBef>
                <a:spcPts val="0"/>
              </a:spcBef>
              <a:spcAft>
                <a:spcPts val="1000"/>
              </a:spcAft>
              <a:buSzPts val="1000"/>
              <a:buFont typeface="Courier New"/>
              <a:buChar char="o"/>
              <a:tabLst>
                <a:tab pos="914400" algn="l"/>
              </a:tabLst>
            </a:pPr>
            <a:r>
              <a:rPr lang="en-US" dirty="0">
                <a:latin typeface="Times New Roman"/>
                <a:ea typeface="Calibri"/>
                <a:cs typeface="Times New Roman"/>
              </a:rPr>
              <a:t>Feeling disgusted with oneself, depressed, or very guilty afterwards</a:t>
            </a:r>
            <a:endParaRPr lang="en-US" sz="1800" dirty="0">
              <a:latin typeface="Calibri"/>
              <a:ea typeface="Calibri"/>
              <a:cs typeface="Times New Roman"/>
            </a:endParaRPr>
          </a:p>
          <a:p>
            <a:pPr lvl="0" indent="-342900">
              <a:lnSpc>
                <a:spcPct val="115000"/>
              </a:lnSpc>
              <a:spcBef>
                <a:spcPts val="0"/>
              </a:spcBef>
              <a:spcAft>
                <a:spcPts val="1000"/>
              </a:spcAft>
              <a:buSzPts val="1000"/>
              <a:buFont typeface="Symbol"/>
              <a:buChar char=""/>
              <a:tabLst>
                <a:tab pos="457200" algn="l"/>
              </a:tabLst>
            </a:pPr>
            <a:r>
              <a:rPr lang="en-US" dirty="0">
                <a:latin typeface="Times New Roman"/>
                <a:ea typeface="Calibri"/>
                <a:cs typeface="Times New Roman"/>
              </a:rPr>
              <a:t>Marked distress regarding binge eating is present</a:t>
            </a:r>
            <a:r>
              <a:rPr lang="en-US" dirty="0" smtClean="0">
                <a:latin typeface="Times New Roman"/>
                <a:ea typeface="Calibri"/>
                <a:cs typeface="Times New Roman"/>
              </a:rPr>
              <a:t>.</a:t>
            </a:r>
          </a:p>
          <a:p>
            <a:pPr lvl="0" indent="-342900">
              <a:lnSpc>
                <a:spcPct val="115000"/>
              </a:lnSpc>
              <a:spcBef>
                <a:spcPts val="0"/>
              </a:spcBef>
              <a:spcAft>
                <a:spcPts val="1000"/>
              </a:spcAft>
              <a:buSzPts val="1000"/>
              <a:buFont typeface="Symbol"/>
              <a:buChar char=""/>
              <a:tabLst>
                <a:tab pos="457200" algn="l"/>
              </a:tabLst>
            </a:pPr>
            <a:r>
              <a:rPr lang="en-US" sz="2000" dirty="0">
                <a:latin typeface="Times New Roman"/>
                <a:ea typeface="Calibri"/>
                <a:cs typeface="Times New Roman"/>
              </a:rPr>
              <a:t>The binge eating occurs, on average, at least once a week for three months.</a:t>
            </a:r>
            <a:endParaRPr lang="en-US" sz="1800" dirty="0">
              <a:latin typeface="Calibri"/>
              <a:ea typeface="Calibri"/>
              <a:cs typeface="Times New Roman"/>
            </a:endParaRPr>
          </a:p>
          <a:p>
            <a:pPr lvl="0" indent="-342900">
              <a:lnSpc>
                <a:spcPct val="115000"/>
              </a:lnSpc>
              <a:spcBef>
                <a:spcPts val="0"/>
              </a:spcBef>
              <a:spcAft>
                <a:spcPts val="1000"/>
              </a:spcAft>
              <a:buSzPts val="1000"/>
              <a:buFont typeface="Symbol"/>
              <a:buChar char=""/>
              <a:tabLst>
                <a:tab pos="457200" algn="l"/>
              </a:tabLst>
            </a:pPr>
            <a:r>
              <a:rPr lang="en-US" sz="2000" dirty="0">
                <a:latin typeface="Times New Roman"/>
                <a:ea typeface="Calibri"/>
                <a:cs typeface="Times New Roman"/>
              </a:rPr>
              <a:t>The binge eating is not associated with the recurrent use of inappropriate compensatory behavior (for example, purging) and does not occur exclusively during the course of anorexia nervosa, bulimia nervosa, or avoidant/restrictive food intake disorder.</a:t>
            </a:r>
            <a:endParaRPr lang="en-US" sz="1800" dirty="0">
              <a:latin typeface="Calibri"/>
              <a:ea typeface="Calibri"/>
              <a:cs typeface="Times New Roman"/>
            </a:endParaRPr>
          </a:p>
          <a:p>
            <a:pPr lvl="0" indent="-342900">
              <a:lnSpc>
                <a:spcPct val="115000"/>
              </a:lnSpc>
              <a:spcBef>
                <a:spcPts val="0"/>
              </a:spcBef>
              <a:spcAft>
                <a:spcPts val="1000"/>
              </a:spcAft>
              <a:buSzPts val="1000"/>
              <a:buFont typeface="Symbol"/>
              <a:buChar char=""/>
              <a:tabLst>
                <a:tab pos="457200" algn="l"/>
              </a:tabLst>
            </a:pPr>
            <a:endParaRPr lang="en-US" sz="2000" dirty="0">
              <a:effectLst/>
              <a:latin typeface="Calibri"/>
              <a:ea typeface="Calibri"/>
              <a:cs typeface="Times New Roman"/>
            </a:endParaRPr>
          </a:p>
        </p:txBody>
      </p:sp>
      <p:sp>
        <p:nvSpPr>
          <p:cNvPr id="2" name="Title 1"/>
          <p:cNvSpPr>
            <a:spLocks noGrp="1"/>
          </p:cNvSpPr>
          <p:nvPr>
            <p:ph type="title"/>
          </p:nvPr>
        </p:nvSpPr>
        <p:spPr/>
        <p:txBody>
          <a:bodyPr/>
          <a:lstStyle/>
          <a:p>
            <a:r>
              <a:rPr lang="en-US" dirty="0" err="1" smtClean="0"/>
              <a:t>Cont</a:t>
            </a:r>
            <a:r>
              <a:rPr lang="en-US" dirty="0" smtClean="0"/>
              <a:t>…</a:t>
            </a:r>
            <a:endParaRPr lang="en-US" dirty="0"/>
          </a:p>
        </p:txBody>
      </p:sp>
    </p:spTree>
    <p:extLst>
      <p:ext uri="{BB962C8B-B14F-4D97-AF65-F5344CB8AC3E}">
        <p14:creationId xmlns:p14="http://schemas.microsoft.com/office/powerpoint/2010/main" xmlns="" val="1829452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PICA DISORDER</a:t>
            </a:r>
            <a:br>
              <a:rPr lang="en-GB" dirty="0"/>
            </a:br>
            <a:r>
              <a:rPr lang="en-GB" sz="2400" dirty="0"/>
              <a:t>DSM(V)</a:t>
            </a:r>
            <a:r>
              <a:rPr lang="en-GB" dirty="0"/>
              <a:t> </a:t>
            </a:r>
            <a:endParaRPr lang="en-US" dirty="0"/>
          </a:p>
        </p:txBody>
      </p:sp>
      <p:sp>
        <p:nvSpPr>
          <p:cNvPr id="3" name="Subtitle 2"/>
          <p:cNvSpPr>
            <a:spLocks noGrp="1"/>
          </p:cNvSpPr>
          <p:nvPr>
            <p:ph type="subTitle" idx="1"/>
          </p:nvPr>
        </p:nvSpPr>
        <p:spPr/>
        <p:txBody>
          <a:bodyPr>
            <a:normAutofit fontScale="32500" lnSpcReduction="20000"/>
          </a:bodyPr>
          <a:lstStyle/>
          <a:p>
            <a:r>
              <a:rPr lang="en-GB" sz="4200" dirty="0">
                <a:latin typeface="Times New Roman" pitchFamily="18" charset="0"/>
                <a:cs typeface="Times New Roman" pitchFamily="18" charset="0"/>
              </a:rPr>
              <a:t>Submitted by:    </a:t>
            </a:r>
            <a:r>
              <a:rPr lang="en-GB" sz="4200" dirty="0" err="1">
                <a:latin typeface="Times New Roman" pitchFamily="18" charset="0"/>
                <a:cs typeface="Times New Roman" pitchFamily="18" charset="0"/>
              </a:rPr>
              <a:t>Syeda</a:t>
            </a:r>
            <a:r>
              <a:rPr lang="en-GB" sz="4200" dirty="0">
                <a:latin typeface="Times New Roman" pitchFamily="18" charset="0"/>
                <a:cs typeface="Times New Roman" pitchFamily="18" charset="0"/>
              </a:rPr>
              <a:t> </a:t>
            </a:r>
            <a:r>
              <a:rPr lang="en-GB" sz="4200" dirty="0" err="1">
                <a:latin typeface="Times New Roman" pitchFamily="18" charset="0"/>
                <a:cs typeface="Times New Roman" pitchFamily="18" charset="0"/>
              </a:rPr>
              <a:t>shafia</a:t>
            </a:r>
            <a:r>
              <a:rPr lang="en-GB" sz="4200" dirty="0">
                <a:latin typeface="Times New Roman" pitchFamily="18" charset="0"/>
                <a:cs typeface="Times New Roman" pitchFamily="18" charset="0"/>
              </a:rPr>
              <a:t> Fatima </a:t>
            </a:r>
          </a:p>
          <a:p>
            <a:r>
              <a:rPr lang="en-GB" sz="4200" dirty="0">
                <a:latin typeface="Times New Roman" pitchFamily="18" charset="0"/>
                <a:cs typeface="Times New Roman" pitchFamily="18" charset="0"/>
              </a:rPr>
              <a:t>Roll no # 1155167</a:t>
            </a:r>
          </a:p>
          <a:p>
            <a:endParaRPr lang="en-GB" sz="4200" dirty="0">
              <a:latin typeface="Times New Roman" pitchFamily="18" charset="0"/>
              <a:cs typeface="Times New Roman" pitchFamily="18" charset="0"/>
            </a:endParaRPr>
          </a:p>
          <a:p>
            <a:endParaRPr lang="en-GB" sz="4200" dirty="0">
              <a:latin typeface="Times New Roman" pitchFamily="18" charset="0"/>
              <a:cs typeface="Times New Roman" pitchFamily="18" charset="0"/>
            </a:endParaRPr>
          </a:p>
          <a:p>
            <a:r>
              <a:rPr lang="en-GB" sz="4200" dirty="0">
                <a:latin typeface="Times New Roman" pitchFamily="18" charset="0"/>
                <a:cs typeface="Times New Roman" pitchFamily="18" charset="0"/>
              </a:rPr>
              <a:t>Submitted to miss </a:t>
            </a:r>
            <a:r>
              <a:rPr lang="en-GB" sz="4200" dirty="0" err="1" smtClean="0">
                <a:latin typeface="Times New Roman" pitchFamily="18" charset="0"/>
                <a:cs typeface="Times New Roman" pitchFamily="18" charset="0"/>
              </a:rPr>
              <a:t>Umme</a:t>
            </a:r>
            <a:r>
              <a:rPr lang="en-GB" sz="4200" dirty="0" smtClean="0">
                <a:latin typeface="Times New Roman" pitchFamily="18" charset="0"/>
                <a:cs typeface="Times New Roman" pitchFamily="18" charset="0"/>
              </a:rPr>
              <a:t> </a:t>
            </a:r>
            <a:r>
              <a:rPr lang="en-GB" sz="4200" dirty="0" err="1" smtClean="0">
                <a:latin typeface="Times New Roman" pitchFamily="18" charset="0"/>
                <a:cs typeface="Times New Roman" pitchFamily="18" charset="0"/>
              </a:rPr>
              <a:t>Rubab</a:t>
            </a:r>
            <a:endParaRPr lang="en-GB" sz="42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34332299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MILD: 1-3 binge eating episodes  per week</a:t>
            </a:r>
          </a:p>
          <a:p>
            <a:r>
              <a:rPr lang="en-US" dirty="0" smtClean="0"/>
              <a:t>Moderate: 4-7 binge eating episodes per week</a:t>
            </a:r>
          </a:p>
          <a:p>
            <a:r>
              <a:rPr lang="en-US" dirty="0" smtClean="0"/>
              <a:t>Severe: 8-13 binge eating episode per week</a:t>
            </a:r>
          </a:p>
          <a:p>
            <a:r>
              <a:rPr lang="en-US" dirty="0" smtClean="0"/>
              <a:t>Extreme: 14 or more binge eating episodes per week.</a:t>
            </a:r>
            <a:endParaRPr lang="en-US" dirty="0"/>
          </a:p>
        </p:txBody>
      </p:sp>
      <p:sp>
        <p:nvSpPr>
          <p:cNvPr id="3" name="Title 2"/>
          <p:cNvSpPr>
            <a:spLocks noGrp="1"/>
          </p:cNvSpPr>
          <p:nvPr>
            <p:ph type="title"/>
          </p:nvPr>
        </p:nvSpPr>
        <p:spPr/>
        <p:txBody>
          <a:bodyPr>
            <a:normAutofit fontScale="90000"/>
          </a:bodyPr>
          <a:lstStyle/>
          <a:p>
            <a:r>
              <a:rPr lang="en-US" dirty="0" smtClean="0"/>
              <a:t>Level of severity based on frequency of episodes </a:t>
            </a:r>
            <a:endParaRPr lang="en-US" dirty="0"/>
          </a:p>
        </p:txBody>
      </p:sp>
    </p:spTree>
    <p:extLst>
      <p:ext uri="{BB962C8B-B14F-4D97-AF65-F5344CB8AC3E}">
        <p14:creationId xmlns:p14="http://schemas.microsoft.com/office/powerpoint/2010/main" xmlns="" val="20771086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marR="0" indent="0">
              <a:lnSpc>
                <a:spcPct val="115000"/>
              </a:lnSpc>
              <a:spcBef>
                <a:spcPts val="0"/>
              </a:spcBef>
              <a:spcAft>
                <a:spcPts val="1000"/>
              </a:spcAft>
              <a:buNone/>
            </a:pPr>
            <a:r>
              <a:rPr lang="en-US" sz="2400" dirty="0">
                <a:latin typeface="Times New Roman"/>
                <a:ea typeface="Calibri"/>
                <a:cs typeface="Times New Roman"/>
              </a:rPr>
              <a:t>It becomes a vicious cycle: eating to feel better, feeling even worse, and then turning back to food for relief</a:t>
            </a:r>
            <a:r>
              <a:rPr lang="en-US" sz="2400" dirty="0" smtClean="0">
                <a:latin typeface="Times New Roman"/>
                <a:ea typeface="Calibri"/>
                <a:cs typeface="Times New Roman"/>
              </a:rPr>
              <a:t>.</a:t>
            </a:r>
          </a:p>
          <a:p>
            <a:pPr marL="457200" indent="-457200">
              <a:lnSpc>
                <a:spcPct val="115000"/>
              </a:lnSpc>
              <a:spcBef>
                <a:spcPts val="0"/>
              </a:spcBef>
              <a:spcAft>
                <a:spcPts val="1000"/>
              </a:spcAft>
            </a:pPr>
            <a:r>
              <a:rPr lang="en-US" sz="2400" dirty="0" smtClean="0">
                <a:latin typeface="Times New Roman"/>
                <a:ea typeface="Calibri"/>
                <a:cs typeface="Times New Roman"/>
              </a:rPr>
              <a:t>People with BED are mostly Obese.</a:t>
            </a:r>
          </a:p>
          <a:p>
            <a:pPr marL="0" marR="0" indent="0">
              <a:lnSpc>
                <a:spcPct val="115000"/>
              </a:lnSpc>
              <a:spcBef>
                <a:spcPts val="0"/>
              </a:spcBef>
              <a:spcAft>
                <a:spcPts val="1000"/>
              </a:spcAft>
              <a:buNone/>
            </a:pPr>
            <a:endParaRPr lang="en-US" sz="2800" dirty="0">
              <a:latin typeface="Calibri"/>
              <a:ea typeface="Calibri"/>
              <a:cs typeface="Times New Roman"/>
            </a:endParaRPr>
          </a:p>
          <a:p>
            <a:endParaRPr lang="en-US" dirty="0"/>
          </a:p>
        </p:txBody>
      </p:sp>
      <p:sp>
        <p:nvSpPr>
          <p:cNvPr id="2" name="Title 1"/>
          <p:cNvSpPr>
            <a:spLocks noGrp="1"/>
          </p:cNvSpPr>
          <p:nvPr>
            <p:ph type="title"/>
          </p:nvPr>
        </p:nvSpPr>
        <p:spPr/>
        <p:txBody>
          <a:bodyPr/>
          <a:lstStyle/>
          <a:p>
            <a:r>
              <a:rPr lang="en-US" dirty="0" smtClean="0"/>
              <a:t>CYCLE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791200" y="2438400"/>
            <a:ext cx="3078707" cy="3982240"/>
          </a:xfrm>
          <a:prstGeom prst="rect">
            <a:avLst/>
          </a:prstGeom>
        </p:spPr>
      </p:pic>
    </p:spTree>
    <p:extLst>
      <p:ext uri="{BB962C8B-B14F-4D97-AF65-F5344CB8AC3E}">
        <p14:creationId xmlns:p14="http://schemas.microsoft.com/office/powerpoint/2010/main" xmlns="" val="21814226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 all people with obesity meet the criteria of BED</a:t>
            </a:r>
            <a:endParaRPr lang="en-US" dirty="0"/>
          </a:p>
        </p:txBody>
      </p:sp>
      <p:sp>
        <p:nvSpPr>
          <p:cNvPr id="3" name="Text Placeholder 2"/>
          <p:cNvSpPr>
            <a:spLocks noGrp="1"/>
          </p:cNvSpPr>
          <p:nvPr>
            <p:ph type="body" idx="1"/>
          </p:nvPr>
        </p:nvSpPr>
        <p:spPr/>
        <p:txBody>
          <a:bodyPr/>
          <a:lstStyle/>
          <a:p>
            <a:r>
              <a:rPr lang="en-US" dirty="0" smtClean="0"/>
              <a:t>BED</a:t>
            </a:r>
            <a:endParaRPr lang="en-US" dirty="0"/>
          </a:p>
        </p:txBody>
      </p:sp>
      <p:sp>
        <p:nvSpPr>
          <p:cNvPr id="5" name="Text Placeholder 4"/>
          <p:cNvSpPr>
            <a:spLocks noGrp="1"/>
          </p:cNvSpPr>
          <p:nvPr>
            <p:ph type="body" sz="half" idx="3"/>
          </p:nvPr>
        </p:nvSpPr>
        <p:spPr/>
        <p:txBody>
          <a:bodyPr/>
          <a:lstStyle/>
          <a:p>
            <a:r>
              <a:rPr lang="en-US" dirty="0" smtClean="0"/>
              <a:t>OBESITY</a:t>
            </a:r>
            <a:endParaRPr lang="en-US" dirty="0"/>
          </a:p>
        </p:txBody>
      </p:sp>
      <p:sp>
        <p:nvSpPr>
          <p:cNvPr id="4" name="Content Placeholder 3"/>
          <p:cNvSpPr>
            <a:spLocks noGrp="1"/>
          </p:cNvSpPr>
          <p:nvPr>
            <p:ph sz="quarter" idx="2"/>
          </p:nvPr>
        </p:nvSpPr>
        <p:spPr/>
        <p:txBody>
          <a:bodyPr>
            <a:normAutofit/>
          </a:bodyPr>
          <a:lstStyle/>
          <a:p>
            <a:r>
              <a:rPr lang="en-US" dirty="0" smtClean="0"/>
              <a:t>Binge episodes</a:t>
            </a:r>
          </a:p>
          <a:p>
            <a:r>
              <a:rPr lang="en-US" dirty="0" smtClean="0"/>
              <a:t>Feeling loss of control over their eating </a:t>
            </a:r>
          </a:p>
          <a:p>
            <a:r>
              <a:rPr lang="en-US" dirty="0" smtClean="0"/>
              <a:t>Include intense feeling of embarrassment, guilt and shame around binge eating episodes</a:t>
            </a:r>
          </a:p>
          <a:p>
            <a:r>
              <a:rPr lang="en-US" dirty="0" smtClean="0"/>
              <a:t>Potential weight gain</a:t>
            </a:r>
            <a:endParaRPr lang="en-US" dirty="0"/>
          </a:p>
        </p:txBody>
      </p:sp>
      <p:sp>
        <p:nvSpPr>
          <p:cNvPr id="6" name="Content Placeholder 5"/>
          <p:cNvSpPr>
            <a:spLocks noGrp="1"/>
          </p:cNvSpPr>
          <p:nvPr>
            <p:ph sz="quarter" idx="4"/>
          </p:nvPr>
        </p:nvSpPr>
        <p:spPr/>
        <p:txBody>
          <a:bodyPr/>
          <a:lstStyle/>
          <a:p>
            <a:r>
              <a:rPr lang="en-US" dirty="0" smtClean="0"/>
              <a:t>Just a physical issue that all ages and populations struggle with.</a:t>
            </a:r>
            <a:endParaRPr lang="en-US" dirty="0"/>
          </a:p>
        </p:txBody>
      </p:sp>
    </p:spTree>
    <p:extLst>
      <p:ext uri="{BB962C8B-B14F-4D97-AF65-F5344CB8AC3E}">
        <p14:creationId xmlns:p14="http://schemas.microsoft.com/office/powerpoint/2010/main" xmlns="" val="1759825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Mood disorders</a:t>
            </a:r>
          </a:p>
          <a:p>
            <a:r>
              <a:rPr lang="en-US" dirty="0" smtClean="0"/>
              <a:t>Anxiety disorders</a:t>
            </a:r>
          </a:p>
          <a:p>
            <a:r>
              <a:rPr lang="en-US" dirty="0" smtClean="0"/>
              <a:t>Substance use disorder.</a:t>
            </a:r>
            <a:endParaRPr lang="en-US" dirty="0"/>
          </a:p>
        </p:txBody>
      </p:sp>
      <p:sp>
        <p:nvSpPr>
          <p:cNvPr id="2" name="Title 1"/>
          <p:cNvSpPr>
            <a:spLocks noGrp="1"/>
          </p:cNvSpPr>
          <p:nvPr>
            <p:ph type="title"/>
          </p:nvPr>
        </p:nvSpPr>
        <p:spPr/>
        <p:txBody>
          <a:bodyPr/>
          <a:lstStyle/>
          <a:p>
            <a:r>
              <a:rPr lang="en-US" dirty="0" smtClean="0"/>
              <a:t>comorbidity</a:t>
            </a:r>
            <a:endParaRPr lang="en-US" dirty="0"/>
          </a:p>
        </p:txBody>
      </p:sp>
    </p:spTree>
    <p:extLst>
      <p:ext uri="{BB962C8B-B14F-4D97-AF65-F5344CB8AC3E}">
        <p14:creationId xmlns:p14="http://schemas.microsoft.com/office/powerpoint/2010/main" xmlns="" val="31629410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14300" indent="0">
              <a:buNone/>
            </a:pPr>
            <a:r>
              <a:rPr lang="en-US" dirty="0" smtClean="0"/>
              <a:t>Females 1.6% - Males  0.8%</a:t>
            </a:r>
          </a:p>
          <a:p>
            <a:pPr marL="114300" indent="0">
              <a:buNone/>
            </a:pPr>
            <a:r>
              <a:rPr lang="en-US" dirty="0" smtClean="0"/>
              <a:t>More prevalent among females and among individuals seeking weight loss treatment.</a:t>
            </a:r>
            <a:endParaRPr lang="en-US" dirty="0"/>
          </a:p>
        </p:txBody>
      </p:sp>
      <p:sp>
        <p:nvSpPr>
          <p:cNvPr id="2" name="Title 1"/>
          <p:cNvSpPr>
            <a:spLocks noGrp="1"/>
          </p:cNvSpPr>
          <p:nvPr>
            <p:ph type="title"/>
          </p:nvPr>
        </p:nvSpPr>
        <p:spPr/>
        <p:txBody>
          <a:bodyPr/>
          <a:lstStyle/>
          <a:p>
            <a:r>
              <a:rPr lang="en-US" dirty="0" smtClean="0"/>
              <a:t>Prevalence</a:t>
            </a:r>
            <a:endParaRPr lang="en-US" dirty="0"/>
          </a:p>
        </p:txBody>
      </p:sp>
    </p:spTree>
    <p:extLst>
      <p:ext uri="{BB962C8B-B14F-4D97-AF65-F5344CB8AC3E}">
        <p14:creationId xmlns:p14="http://schemas.microsoft.com/office/powerpoint/2010/main" xmlns="" val="639733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114300" lvl="0" indent="0">
              <a:buClr>
                <a:srgbClr val="D16349"/>
              </a:buClr>
              <a:buNone/>
            </a:pPr>
            <a:r>
              <a:rPr lang="en-US" sz="1700" dirty="0">
                <a:solidFill>
                  <a:srgbClr val="646B86"/>
                </a:solidFill>
              </a:rPr>
              <a:t>Amy, a 27 year old African-American woman described a life long struggle with her weight. She was described as ‘chubby’ as a child and peers often called her “fatty”. She went on several diets as a child, but none of them were successful. Currently, Amy is 5 feet4 inches tall  and  weighs 212 pounds (BMI of 35). Amy has experienced several episodes of  bingeing at age 18, when she first left home for college. After being left out from a social group on campus, she retreated to  her dorm room alone, where she ate two large pizzas and a bag of Doritos.  After the  binge  she felt very full and went to sleep. After that first binge  she found herself doing this as often as twice a week throughout college. She always not hungry when she binged, but even though she felt extremely  full, she couldn’t  stop eating. Afterwards, she felt ashamed and angry at herself for having eaten so much. She gained 70 pounds during her college years.</a:t>
            </a:r>
          </a:p>
          <a:p>
            <a:pPr marL="114300" lvl="0" indent="0">
              <a:buClr>
                <a:srgbClr val="D16349"/>
              </a:buClr>
              <a:buNone/>
            </a:pPr>
            <a:r>
              <a:rPr lang="en-US" sz="1700" dirty="0">
                <a:solidFill>
                  <a:srgbClr val="646B86"/>
                </a:solidFill>
              </a:rPr>
              <a:t>Amy reported that she currently binges at least once  a week typically, when she has had a very stressful day at work. She has recently confined in a friend about her trouble eating and her friend  recommended  that she seek treatment at local university mental  health care.</a:t>
            </a:r>
          </a:p>
          <a:p>
            <a:pPr marL="114300" indent="0">
              <a:buNone/>
            </a:pPr>
            <a:endParaRPr lang="en-US" dirty="0"/>
          </a:p>
        </p:txBody>
      </p:sp>
      <p:sp>
        <p:nvSpPr>
          <p:cNvPr id="2" name="Title 1"/>
          <p:cNvSpPr>
            <a:spLocks noGrp="1"/>
          </p:cNvSpPr>
          <p:nvPr>
            <p:ph type="title"/>
          </p:nvPr>
        </p:nvSpPr>
        <p:spPr/>
        <p:txBody>
          <a:bodyPr>
            <a:normAutofit/>
          </a:bodyPr>
          <a:lstStyle/>
          <a:p>
            <a:r>
              <a:rPr lang="en-US" dirty="0" smtClean="0"/>
              <a:t>Clinical  case</a:t>
            </a:r>
            <a:endParaRPr lang="en-US" dirty="0"/>
          </a:p>
        </p:txBody>
      </p:sp>
    </p:spTree>
    <p:extLst>
      <p:ext uri="{BB962C8B-B14F-4D97-AF65-F5344CB8AC3E}">
        <p14:creationId xmlns:p14="http://schemas.microsoft.com/office/powerpoint/2010/main" xmlns="" val="16951806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latin typeface="Times New Roman" pitchFamily="18" charset="0"/>
                <a:cs typeface="Times New Roman" pitchFamily="18" charset="0"/>
              </a:rPr>
              <a:t>Exact cause is still unknown but researchers are beginning to understand the factors leading to its development </a:t>
            </a:r>
          </a:p>
          <a:p>
            <a:r>
              <a:rPr lang="en-US" sz="2400" dirty="0">
                <a:latin typeface="Times New Roman" pitchFamily="18" charset="0"/>
                <a:cs typeface="Times New Roman" pitchFamily="18" charset="0"/>
              </a:rPr>
              <a:t>These factors are </a:t>
            </a:r>
          </a:p>
          <a:p>
            <a:r>
              <a:rPr lang="en-US" sz="2400" b="1" dirty="0">
                <a:latin typeface="Times New Roman" pitchFamily="18" charset="0"/>
                <a:cs typeface="Times New Roman" pitchFamily="18" charset="0"/>
              </a:rPr>
              <a:t>Biological</a:t>
            </a:r>
            <a:r>
              <a:rPr lang="en-US" sz="2400" dirty="0">
                <a:latin typeface="Times New Roman" pitchFamily="18" charset="0"/>
                <a:cs typeface="Times New Roman" pitchFamily="18" charset="0"/>
              </a:rPr>
              <a:t> : Biological abnormalities such hormonal changes or genetic mutations </a:t>
            </a:r>
          </a:p>
          <a:p>
            <a:endParaRPr lang="en-US" dirty="0"/>
          </a:p>
        </p:txBody>
      </p:sp>
      <p:sp>
        <p:nvSpPr>
          <p:cNvPr id="3" name="Title 2"/>
          <p:cNvSpPr>
            <a:spLocks noGrp="1"/>
          </p:cNvSpPr>
          <p:nvPr>
            <p:ph type="title"/>
          </p:nvPr>
        </p:nvSpPr>
        <p:spPr/>
        <p:txBody>
          <a:bodyPr/>
          <a:lstStyle/>
          <a:p>
            <a:r>
              <a:rPr lang="en-US" sz="4700" dirty="0">
                <a:solidFill>
                  <a:srgbClr val="F0AD00">
                    <a:satMod val="150000"/>
                  </a:srgbClr>
                </a:solidFill>
                <a:effectLst/>
                <a:latin typeface="Corbel"/>
              </a:rPr>
              <a:t>Causes of BED </a:t>
            </a:r>
            <a:endParaRPr lang="en-US" dirty="0"/>
          </a:p>
        </p:txBody>
      </p:sp>
    </p:spTree>
    <p:extLst>
      <p:ext uri="{BB962C8B-B14F-4D97-AF65-F5344CB8AC3E}">
        <p14:creationId xmlns:p14="http://schemas.microsoft.com/office/powerpoint/2010/main" xmlns="" val="32322836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a:latin typeface="Times New Roman" pitchFamily="18" charset="0"/>
                <a:cs typeface="Times New Roman" pitchFamily="18" charset="0"/>
              </a:rPr>
              <a:t>Psychological </a:t>
            </a:r>
            <a:r>
              <a:rPr lang="en-US" dirty="0">
                <a:latin typeface="Times New Roman" pitchFamily="18" charset="0"/>
                <a:cs typeface="Times New Roman" pitchFamily="18" charset="0"/>
              </a:rPr>
              <a:t>: Strong correlation has been established between DEPRESSION and binge eating disorder. Body dissatisfaction, low self esteem and difficulty coping with feelings may also trigger BED.</a:t>
            </a:r>
          </a:p>
          <a:p>
            <a:endParaRPr lang="en-US" dirty="0">
              <a:latin typeface="Times New Roman" pitchFamily="18" charset="0"/>
              <a:cs typeface="Times New Roman" pitchFamily="18" charset="0"/>
            </a:endParaRPr>
          </a:p>
          <a:p>
            <a:r>
              <a:rPr lang="en-US" b="1" dirty="0">
                <a:latin typeface="Times New Roman" pitchFamily="18" charset="0"/>
                <a:cs typeface="Times New Roman" pitchFamily="18" charset="0"/>
              </a:rPr>
              <a:t>Socio-cultural : </a:t>
            </a:r>
            <a:r>
              <a:rPr lang="en-US" dirty="0">
                <a:latin typeface="Times New Roman" pitchFamily="18" charset="0"/>
                <a:cs typeface="Times New Roman" pitchFamily="18" charset="0"/>
              </a:rPr>
              <a:t>Traumatic situations such as history of sexual </a:t>
            </a:r>
            <a:r>
              <a:rPr lang="en-US" dirty="0" smtClean="0">
                <a:latin typeface="Times New Roman" pitchFamily="18" charset="0"/>
                <a:cs typeface="Times New Roman" pitchFamily="18" charset="0"/>
              </a:rPr>
              <a:t>abuse </a:t>
            </a:r>
          </a:p>
          <a:p>
            <a:r>
              <a:rPr lang="en-US" dirty="0" smtClean="0">
                <a:latin typeface="Times New Roman" pitchFamily="18" charset="0"/>
                <a:cs typeface="Times New Roman" pitchFamily="18" charset="0"/>
              </a:rPr>
              <a:t>Socially isolated individual</a:t>
            </a: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Social pressure to be thin</a:t>
            </a:r>
          </a:p>
          <a:p>
            <a:pPr>
              <a:buNone/>
            </a:pPr>
            <a:r>
              <a:rPr lang="en-US" dirty="0">
                <a:latin typeface="Times New Roman" pitchFamily="18" charset="0"/>
                <a:cs typeface="Times New Roman" pitchFamily="18" charset="0"/>
              </a:rPr>
              <a:t>    Negative critical comments about their bodies and weight can lead to BED. </a:t>
            </a:r>
          </a:p>
          <a:p>
            <a:endParaRPr lang="en-US" dirty="0"/>
          </a:p>
        </p:txBody>
      </p:sp>
      <p:sp>
        <p:nvSpPr>
          <p:cNvPr id="3" name="Title 2"/>
          <p:cNvSpPr>
            <a:spLocks noGrp="1"/>
          </p:cNvSpPr>
          <p:nvPr>
            <p:ph type="title"/>
          </p:nvPr>
        </p:nvSpPr>
        <p:spPr/>
        <p:txBody>
          <a:bodyPr/>
          <a:lstStyle/>
          <a:p>
            <a:r>
              <a:rPr lang="en-US" dirty="0" smtClean="0"/>
              <a:t>Causes</a:t>
            </a:r>
            <a:endParaRPr lang="en-US" dirty="0"/>
          </a:p>
        </p:txBody>
      </p:sp>
    </p:spTree>
    <p:extLst>
      <p:ext uri="{BB962C8B-B14F-4D97-AF65-F5344CB8AC3E}">
        <p14:creationId xmlns:p14="http://schemas.microsoft.com/office/powerpoint/2010/main" xmlns="" val="4921396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38912" lvl="0" indent="-320040">
              <a:spcBef>
                <a:spcPts val="0"/>
              </a:spcBef>
              <a:buClr>
                <a:srgbClr val="F0AD00"/>
              </a:buClr>
              <a:buSzPct val="80000"/>
              <a:buFont typeface="Wingdings 2"/>
              <a:buChar char=""/>
            </a:pPr>
            <a:r>
              <a:rPr lang="en-US" sz="2400" b="1" dirty="0">
                <a:solidFill>
                  <a:prstClr val="black"/>
                </a:solidFill>
                <a:latin typeface="Times New Roman" pitchFamily="18" charset="0"/>
                <a:cs typeface="Times New Roman" pitchFamily="18" charset="0"/>
              </a:rPr>
              <a:t>Psychotherapy </a:t>
            </a:r>
            <a:r>
              <a:rPr lang="en-US" sz="2400" dirty="0">
                <a:solidFill>
                  <a:prstClr val="black"/>
                </a:solidFill>
                <a:latin typeface="Times New Roman" pitchFamily="18" charset="0"/>
                <a:cs typeface="Times New Roman" pitchFamily="18" charset="0"/>
              </a:rPr>
              <a:t>Helps changing your unhealthy habits to healthy one. It could be as group session or </a:t>
            </a:r>
            <a:r>
              <a:rPr lang="en-US" sz="2400" dirty="0" err="1">
                <a:solidFill>
                  <a:prstClr val="black"/>
                </a:solidFill>
                <a:latin typeface="Times New Roman" pitchFamily="18" charset="0"/>
                <a:cs typeface="Times New Roman" pitchFamily="18" charset="0"/>
              </a:rPr>
              <a:t>individually.Theapist</a:t>
            </a:r>
            <a:r>
              <a:rPr lang="en-US" sz="2400" dirty="0">
                <a:solidFill>
                  <a:prstClr val="black"/>
                </a:solidFill>
                <a:latin typeface="Times New Roman" pitchFamily="18" charset="0"/>
                <a:cs typeface="Times New Roman" pitchFamily="18" charset="0"/>
              </a:rPr>
              <a:t> helps you explore your pattern of thoughts , feelings and behavior that leads to BED.</a:t>
            </a:r>
          </a:p>
          <a:p>
            <a:pPr marL="438912" lvl="0" indent="-320040">
              <a:spcBef>
                <a:spcPts val="0"/>
              </a:spcBef>
              <a:buClr>
                <a:srgbClr val="F0AD00"/>
              </a:buClr>
              <a:buSzPct val="80000"/>
              <a:buFont typeface="Wingdings 2"/>
              <a:buChar char=""/>
            </a:pPr>
            <a:r>
              <a:rPr lang="en-US" sz="2400" dirty="0">
                <a:solidFill>
                  <a:prstClr val="black"/>
                </a:solidFill>
                <a:latin typeface="Times New Roman" pitchFamily="18" charset="0"/>
                <a:cs typeface="Times New Roman" pitchFamily="18" charset="0"/>
              </a:rPr>
              <a:t>Offered about 16 weekly sessions over 4 months </a:t>
            </a:r>
          </a:p>
          <a:p>
            <a:pPr marL="438912" lvl="0" indent="-320040">
              <a:spcBef>
                <a:spcPts val="0"/>
              </a:spcBef>
              <a:buClr>
                <a:srgbClr val="F0AD00"/>
              </a:buClr>
              <a:buSzPct val="80000"/>
              <a:buFont typeface="Wingdings 2"/>
              <a:buChar char=""/>
            </a:pPr>
            <a:r>
              <a:rPr lang="en-US" sz="2400" dirty="0">
                <a:solidFill>
                  <a:prstClr val="black"/>
                </a:solidFill>
                <a:latin typeface="Times New Roman" pitchFamily="18" charset="0"/>
                <a:cs typeface="Times New Roman" pitchFamily="18" charset="0"/>
              </a:rPr>
              <a:t>For a group session 90 minutes </a:t>
            </a:r>
          </a:p>
          <a:p>
            <a:pPr marL="438912" lvl="0" indent="-320040">
              <a:spcBef>
                <a:spcPts val="0"/>
              </a:spcBef>
              <a:buClr>
                <a:srgbClr val="F0AD00"/>
              </a:buClr>
              <a:buSzPct val="80000"/>
              <a:buFont typeface="Wingdings 2"/>
              <a:buChar char=""/>
            </a:pPr>
            <a:r>
              <a:rPr lang="en-US" sz="2400" dirty="0">
                <a:solidFill>
                  <a:prstClr val="black"/>
                </a:solidFill>
                <a:latin typeface="Times New Roman" pitchFamily="18" charset="0"/>
                <a:cs typeface="Times New Roman" pitchFamily="18" charset="0"/>
              </a:rPr>
              <a:t>One to one individual session takes 60 minutes </a:t>
            </a:r>
          </a:p>
          <a:p>
            <a:pPr marL="438912" lvl="0" indent="-320040">
              <a:spcBef>
                <a:spcPts val="0"/>
              </a:spcBef>
              <a:buClr>
                <a:srgbClr val="F0AD00"/>
              </a:buClr>
              <a:buSzPct val="80000"/>
              <a:buNone/>
            </a:pPr>
            <a:r>
              <a:rPr lang="en-US" sz="2400" b="1" dirty="0">
                <a:solidFill>
                  <a:prstClr val="black"/>
                </a:solidFill>
                <a:latin typeface="Times New Roman" pitchFamily="18" charset="0"/>
                <a:cs typeface="Times New Roman" pitchFamily="18" charset="0"/>
              </a:rPr>
              <a:t>     </a:t>
            </a:r>
          </a:p>
          <a:p>
            <a:pPr marL="438912" lvl="0" indent="-320040">
              <a:spcBef>
                <a:spcPts val="0"/>
              </a:spcBef>
              <a:buClr>
                <a:srgbClr val="F0AD00"/>
              </a:buClr>
              <a:buSzPct val="80000"/>
              <a:buNone/>
            </a:pPr>
            <a:r>
              <a:rPr lang="en-US" sz="2400" b="1" dirty="0">
                <a:solidFill>
                  <a:prstClr val="black"/>
                </a:solidFill>
                <a:latin typeface="Times New Roman" pitchFamily="18" charset="0"/>
                <a:cs typeface="Times New Roman" pitchFamily="18" charset="0"/>
              </a:rPr>
              <a:t>    Cognitive Behavioral Therapy </a:t>
            </a:r>
          </a:p>
          <a:p>
            <a:pPr marL="438912" lvl="0" indent="-320040">
              <a:spcBef>
                <a:spcPts val="0"/>
              </a:spcBef>
              <a:buClr>
                <a:srgbClr val="F0AD00"/>
              </a:buClr>
              <a:buSzPct val="80000"/>
              <a:buNone/>
            </a:pPr>
            <a:r>
              <a:rPr lang="en-US" sz="2400" dirty="0">
                <a:solidFill>
                  <a:prstClr val="black"/>
                </a:solidFill>
                <a:latin typeface="Times New Roman" pitchFamily="18" charset="0"/>
                <a:cs typeface="Times New Roman" pitchFamily="18" charset="0"/>
              </a:rPr>
              <a:t>     Helps changing your negative feelings about your body or depressed mood</a:t>
            </a:r>
          </a:p>
          <a:p>
            <a:endParaRPr lang="en-US" dirty="0"/>
          </a:p>
        </p:txBody>
      </p:sp>
      <p:sp>
        <p:nvSpPr>
          <p:cNvPr id="3" name="Title 2"/>
          <p:cNvSpPr>
            <a:spLocks noGrp="1"/>
          </p:cNvSpPr>
          <p:nvPr>
            <p:ph type="title"/>
          </p:nvPr>
        </p:nvSpPr>
        <p:spPr/>
        <p:txBody>
          <a:bodyPr>
            <a:normAutofit fontScale="90000"/>
          </a:bodyPr>
          <a:lstStyle/>
          <a:p>
            <a:r>
              <a:rPr lang="en-US" dirty="0"/>
              <a:t>Treatment of Binge Eating Disorder</a:t>
            </a:r>
            <a:br>
              <a:rPr lang="en-US" dirty="0"/>
            </a:br>
            <a:endParaRPr lang="en-US" dirty="0"/>
          </a:p>
        </p:txBody>
      </p:sp>
    </p:spTree>
    <p:extLst>
      <p:ext uri="{BB962C8B-B14F-4D97-AF65-F5344CB8AC3E}">
        <p14:creationId xmlns:p14="http://schemas.microsoft.com/office/powerpoint/2010/main" xmlns="" val="15272613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38912" lvl="0" indent="-320040">
              <a:spcBef>
                <a:spcPts val="0"/>
              </a:spcBef>
              <a:buClr>
                <a:srgbClr val="F0AD00"/>
              </a:buClr>
              <a:buSzPct val="80000"/>
              <a:buNone/>
            </a:pPr>
            <a:r>
              <a:rPr lang="en-US" sz="2400" b="1" dirty="0">
                <a:solidFill>
                  <a:prstClr val="black"/>
                </a:solidFill>
                <a:latin typeface="Times New Roman" pitchFamily="18" charset="0"/>
                <a:cs typeface="Times New Roman" pitchFamily="18" charset="0"/>
              </a:rPr>
              <a:t>Interpersonal psychotherapy</a:t>
            </a:r>
          </a:p>
          <a:p>
            <a:pPr marL="438912" lvl="0" indent="-320040">
              <a:spcBef>
                <a:spcPts val="0"/>
              </a:spcBef>
              <a:buClr>
                <a:srgbClr val="F0AD00"/>
              </a:buClr>
              <a:buSzPct val="80000"/>
              <a:buNone/>
            </a:pPr>
            <a:r>
              <a:rPr lang="en-US" sz="2400" dirty="0">
                <a:solidFill>
                  <a:prstClr val="black"/>
                </a:solidFill>
                <a:latin typeface="Times New Roman" pitchFamily="18" charset="0"/>
                <a:cs typeface="Times New Roman" pitchFamily="18" charset="0"/>
              </a:rPr>
              <a:t>    It focuses on your relationship with others. It reduces BED that may be triggered by problematic relationships and unhealthy communication skills with them.</a:t>
            </a:r>
          </a:p>
          <a:p>
            <a:pPr marL="438912" lvl="0" indent="-320040">
              <a:spcBef>
                <a:spcPts val="0"/>
              </a:spcBef>
              <a:buClr>
                <a:srgbClr val="F0AD00"/>
              </a:buClr>
              <a:buSzPct val="80000"/>
              <a:buNone/>
            </a:pPr>
            <a:r>
              <a:rPr lang="en-US" sz="2400" b="1" dirty="0">
                <a:solidFill>
                  <a:prstClr val="black"/>
                </a:solidFill>
                <a:latin typeface="Times New Roman" pitchFamily="18" charset="0"/>
                <a:cs typeface="Times New Roman" pitchFamily="18" charset="0"/>
              </a:rPr>
              <a:t>Dialectical behavior therapy </a:t>
            </a:r>
          </a:p>
          <a:p>
            <a:pPr marL="438912" lvl="0" indent="-320040">
              <a:spcBef>
                <a:spcPts val="0"/>
              </a:spcBef>
              <a:buClr>
                <a:srgbClr val="F0AD00"/>
              </a:buClr>
              <a:buSzPct val="80000"/>
              <a:buNone/>
            </a:pPr>
            <a:r>
              <a:rPr lang="en-US" sz="2400" dirty="0">
                <a:solidFill>
                  <a:prstClr val="black"/>
                </a:solidFill>
                <a:latin typeface="Times New Roman" pitchFamily="18" charset="0"/>
                <a:cs typeface="Times New Roman" pitchFamily="18" charset="0"/>
              </a:rPr>
              <a:t>    This type of therapy helps you tolerate your stress , regulate your emotions and improve your relationships.</a:t>
            </a:r>
          </a:p>
          <a:p>
            <a:pPr marL="438912" lvl="0" indent="-320040">
              <a:spcBef>
                <a:spcPts val="0"/>
              </a:spcBef>
              <a:buClr>
                <a:srgbClr val="F0AD00"/>
              </a:buClr>
              <a:buSzPct val="80000"/>
              <a:buNone/>
            </a:pPr>
            <a:endParaRPr lang="en-US" sz="3200" dirty="0">
              <a:solidFill>
                <a:prstClr val="black"/>
              </a:solidFill>
              <a:latin typeface="Corbel"/>
            </a:endParaRPr>
          </a:p>
          <a:p>
            <a:endParaRPr lang="en-US" dirty="0"/>
          </a:p>
        </p:txBody>
      </p:sp>
      <p:sp>
        <p:nvSpPr>
          <p:cNvPr id="3" name="Title 2"/>
          <p:cNvSpPr>
            <a:spLocks noGrp="1"/>
          </p:cNvSpPr>
          <p:nvPr>
            <p:ph type="title"/>
          </p:nvPr>
        </p:nvSpPr>
        <p:spPr/>
        <p:txBody>
          <a:bodyPr/>
          <a:lstStyle/>
          <a:p>
            <a:r>
              <a:rPr lang="en-US" sz="4500" dirty="0">
                <a:solidFill>
                  <a:srgbClr val="F0AD00">
                    <a:satMod val="150000"/>
                  </a:srgbClr>
                </a:solidFill>
                <a:effectLst/>
                <a:latin typeface="Corbel"/>
              </a:rPr>
              <a:t>Psychotherapy </a:t>
            </a:r>
            <a:endParaRPr lang="en-US" dirty="0"/>
          </a:p>
        </p:txBody>
      </p:sp>
    </p:spTree>
    <p:extLst>
      <p:ext uri="{BB962C8B-B14F-4D97-AF65-F5344CB8AC3E}">
        <p14:creationId xmlns:p14="http://schemas.microsoft.com/office/powerpoint/2010/main" xmlns="" val="4063491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sz="3200" b="1" dirty="0"/>
              <a:t>Definition:</a:t>
            </a:r>
          </a:p>
          <a:p>
            <a:pPr algn="ctr"/>
            <a:r>
              <a:rPr lang="en-GB" sz="2800" dirty="0"/>
              <a:t>‘’The criteria for pica under DSM-5 is as follow; Persistent eating of non-nutritive substances for a period of at least one month. The eating of non-nutritive</a:t>
            </a:r>
            <a:r>
              <a:rPr lang="en-GB" sz="3200" dirty="0"/>
              <a:t>, </a:t>
            </a:r>
            <a:r>
              <a:rPr lang="en-GB" sz="2800" dirty="0"/>
              <a:t>non-food substances is inappropriate to the developmental level of the individual’’</a:t>
            </a:r>
          </a:p>
          <a:p>
            <a:endParaRPr lang="en-GB" sz="2800" dirty="0"/>
          </a:p>
          <a:p>
            <a:endParaRPr lang="en-GB" sz="2800" dirty="0"/>
          </a:p>
          <a:p>
            <a:r>
              <a:rPr lang="en-US" sz="2800" dirty="0"/>
              <a:t>Pica is sometimes linked to obsessive-compulsive disorder and impulse disorder because of the persistent dieting on non-nutritious food. Like those with OCD, individuals with pica are conscious of their behavior even though it is unhealthy and illogical behavior.</a:t>
            </a:r>
          </a:p>
          <a:p>
            <a:endParaRPr lang="en-US" dirty="0"/>
          </a:p>
        </p:txBody>
      </p:sp>
      <p:sp>
        <p:nvSpPr>
          <p:cNvPr id="3" name="Title 2"/>
          <p:cNvSpPr>
            <a:spLocks noGrp="1"/>
          </p:cNvSpPr>
          <p:nvPr>
            <p:ph type="title"/>
          </p:nvPr>
        </p:nvSpPr>
        <p:spPr/>
        <p:txBody>
          <a:bodyPr>
            <a:normAutofit fontScale="90000"/>
          </a:bodyPr>
          <a:lstStyle/>
          <a:p>
            <a:r>
              <a:rPr lang="en-GB" sz="4400" dirty="0" smtClean="0"/>
              <a:t>Pica </a:t>
            </a:r>
            <a:r>
              <a:rPr lang="en-GB" sz="4400" dirty="0"/>
              <a:t>Disorder</a:t>
            </a:r>
            <a:br>
              <a:rPr lang="en-GB" sz="4400" dirty="0"/>
            </a:br>
            <a:endParaRPr lang="en-US" dirty="0"/>
          </a:p>
        </p:txBody>
      </p:sp>
    </p:spTree>
    <p:extLst>
      <p:ext uri="{BB962C8B-B14F-4D97-AF65-F5344CB8AC3E}">
        <p14:creationId xmlns:p14="http://schemas.microsoft.com/office/powerpoint/2010/main" xmlns="" val="31750252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38912" lvl="0" indent="-320040">
              <a:spcBef>
                <a:spcPts val="0"/>
              </a:spcBef>
              <a:buClr>
                <a:srgbClr val="F0AD00"/>
              </a:buClr>
              <a:buSzPct val="80000"/>
              <a:buNone/>
            </a:pPr>
            <a:r>
              <a:rPr lang="en-US" sz="2400" dirty="0">
                <a:solidFill>
                  <a:prstClr val="black"/>
                </a:solidFill>
                <a:latin typeface="Times New Roman" pitchFamily="18" charset="0"/>
                <a:cs typeface="Times New Roman" pitchFamily="18" charset="0"/>
              </a:rPr>
              <a:t>Several type of medication may help reduce symptoms </a:t>
            </a:r>
          </a:p>
          <a:p>
            <a:pPr marL="438912" lvl="0" indent="-320040">
              <a:spcBef>
                <a:spcPts val="0"/>
              </a:spcBef>
              <a:buClr>
                <a:srgbClr val="F0AD00"/>
              </a:buClr>
              <a:buSzPct val="80000"/>
              <a:buNone/>
            </a:pPr>
            <a:endParaRPr lang="en-US" sz="2400" dirty="0">
              <a:solidFill>
                <a:prstClr val="black"/>
              </a:solidFill>
              <a:latin typeface="Times New Roman" pitchFamily="18" charset="0"/>
              <a:cs typeface="Times New Roman" pitchFamily="18" charset="0"/>
            </a:endParaRPr>
          </a:p>
          <a:p>
            <a:pPr marL="438912" lvl="0" indent="-320040">
              <a:spcBef>
                <a:spcPts val="0"/>
              </a:spcBef>
              <a:buClr>
                <a:srgbClr val="F0AD00"/>
              </a:buClr>
              <a:buSzPct val="80000"/>
              <a:buNone/>
            </a:pPr>
            <a:r>
              <a:rPr lang="en-US" sz="2400" b="1" dirty="0" err="1">
                <a:solidFill>
                  <a:prstClr val="black"/>
                </a:solidFill>
                <a:latin typeface="Times New Roman" pitchFamily="18" charset="0"/>
                <a:cs typeface="Times New Roman" pitchFamily="18" charset="0"/>
              </a:rPr>
              <a:t>Topiramate</a:t>
            </a:r>
            <a:r>
              <a:rPr lang="en-US" sz="2400" dirty="0">
                <a:solidFill>
                  <a:prstClr val="black"/>
                </a:solidFill>
                <a:latin typeface="Times New Roman" pitchFamily="18" charset="0"/>
                <a:cs typeface="Times New Roman" pitchFamily="18" charset="0"/>
              </a:rPr>
              <a:t> </a:t>
            </a:r>
          </a:p>
          <a:p>
            <a:pPr marL="438912" lvl="0" indent="-320040">
              <a:spcBef>
                <a:spcPts val="0"/>
              </a:spcBef>
              <a:buClr>
                <a:srgbClr val="F0AD00"/>
              </a:buClr>
              <a:buSzPct val="80000"/>
              <a:buNone/>
            </a:pPr>
            <a:r>
              <a:rPr lang="en-US" sz="2400" dirty="0">
                <a:solidFill>
                  <a:prstClr val="black"/>
                </a:solidFill>
                <a:latin typeface="Times New Roman" pitchFamily="18" charset="0"/>
                <a:cs typeface="Times New Roman" pitchFamily="18" charset="0"/>
              </a:rPr>
              <a:t>     An anticonvulsant used to control seizures has also been found to reduce BED. However there are some side effects (</a:t>
            </a:r>
            <a:r>
              <a:rPr lang="en-US" sz="2400" dirty="0" err="1">
                <a:solidFill>
                  <a:prstClr val="black"/>
                </a:solidFill>
                <a:latin typeface="Times New Roman" pitchFamily="18" charset="0"/>
                <a:cs typeface="Times New Roman" pitchFamily="18" charset="0"/>
              </a:rPr>
              <a:t>dizziness,insomina,nervousness</a:t>
            </a:r>
            <a:r>
              <a:rPr lang="en-US" sz="2400" dirty="0">
                <a:solidFill>
                  <a:prstClr val="black"/>
                </a:solidFill>
                <a:latin typeface="Times New Roman" pitchFamily="18" charset="0"/>
                <a:cs typeface="Times New Roman" pitchFamily="18" charset="0"/>
              </a:rPr>
              <a:t>) that should be discussed with your medical care provider before taking it.</a:t>
            </a:r>
          </a:p>
          <a:p>
            <a:pPr marL="438912" lvl="0" indent="-320040">
              <a:spcBef>
                <a:spcPts val="0"/>
              </a:spcBef>
              <a:buClr>
                <a:srgbClr val="F0AD00"/>
              </a:buClr>
              <a:buSzPct val="80000"/>
              <a:buNone/>
            </a:pPr>
            <a:r>
              <a:rPr lang="en-US" sz="2400" b="1" dirty="0">
                <a:solidFill>
                  <a:prstClr val="black"/>
                </a:solidFill>
                <a:latin typeface="Times New Roman" pitchFamily="18" charset="0"/>
                <a:cs typeface="Times New Roman" pitchFamily="18" charset="0"/>
              </a:rPr>
              <a:t>Antidepressant </a:t>
            </a:r>
          </a:p>
          <a:p>
            <a:pPr marL="438912" lvl="0" indent="-320040">
              <a:spcBef>
                <a:spcPts val="0"/>
              </a:spcBef>
              <a:buClr>
                <a:srgbClr val="F0AD00"/>
              </a:buClr>
              <a:buSzPct val="80000"/>
              <a:buNone/>
            </a:pPr>
            <a:r>
              <a:rPr lang="en-US" sz="2400" dirty="0">
                <a:solidFill>
                  <a:prstClr val="black"/>
                </a:solidFill>
                <a:latin typeface="Times New Roman" pitchFamily="18" charset="0"/>
                <a:cs typeface="Times New Roman" pitchFamily="18" charset="0"/>
              </a:rPr>
              <a:t>    Its not clear how they reduce BED nut it may relate to how they affect certain brain chemicals associated with mood. </a:t>
            </a:r>
          </a:p>
          <a:p>
            <a:pPr marL="438912" lvl="0" indent="-320040">
              <a:spcBef>
                <a:spcPts val="0"/>
              </a:spcBef>
              <a:buClr>
                <a:srgbClr val="F0AD00"/>
              </a:buClr>
              <a:buSzPct val="80000"/>
              <a:buNone/>
            </a:pPr>
            <a:r>
              <a:rPr lang="en-US" sz="2400" dirty="0">
                <a:solidFill>
                  <a:prstClr val="black"/>
                </a:solidFill>
                <a:latin typeface="Times New Roman" pitchFamily="18" charset="0"/>
                <a:cs typeface="Times New Roman" pitchFamily="18" charset="0"/>
              </a:rPr>
              <a:t>     It is rarely prescribed for children or young people </a:t>
            </a:r>
            <a:r>
              <a:rPr lang="en-US" sz="2400" b="1" dirty="0">
                <a:solidFill>
                  <a:prstClr val="black"/>
                </a:solidFill>
                <a:latin typeface="Times New Roman" pitchFamily="18" charset="0"/>
                <a:cs typeface="Times New Roman" pitchFamily="18" charset="0"/>
              </a:rPr>
              <a:t>under 18.</a:t>
            </a:r>
          </a:p>
          <a:p>
            <a:endParaRPr lang="en-US" dirty="0"/>
          </a:p>
        </p:txBody>
      </p:sp>
      <p:sp>
        <p:nvSpPr>
          <p:cNvPr id="3" name="Title 2"/>
          <p:cNvSpPr>
            <a:spLocks noGrp="1"/>
          </p:cNvSpPr>
          <p:nvPr>
            <p:ph type="title"/>
          </p:nvPr>
        </p:nvSpPr>
        <p:spPr/>
        <p:txBody>
          <a:bodyPr/>
          <a:lstStyle/>
          <a:p>
            <a:r>
              <a:rPr lang="en-US" sz="4500" dirty="0">
                <a:solidFill>
                  <a:srgbClr val="F0AD00">
                    <a:satMod val="150000"/>
                  </a:srgbClr>
                </a:solidFill>
                <a:effectLst/>
                <a:latin typeface="Corbel"/>
              </a:rPr>
              <a:t>Medications </a:t>
            </a:r>
            <a:endParaRPr lang="en-US" dirty="0"/>
          </a:p>
        </p:txBody>
      </p:sp>
    </p:spTree>
    <p:extLst>
      <p:ext uri="{BB962C8B-B14F-4D97-AF65-F5344CB8AC3E}">
        <p14:creationId xmlns:p14="http://schemas.microsoft.com/office/powerpoint/2010/main" xmlns="" val="4601819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38912" lvl="0" indent="-320040">
              <a:spcBef>
                <a:spcPts val="0"/>
              </a:spcBef>
              <a:buClr>
                <a:srgbClr val="F0AD00"/>
              </a:buClr>
              <a:buSzPct val="80000"/>
              <a:buFont typeface="Wingdings 2"/>
              <a:buChar char=""/>
            </a:pPr>
            <a:r>
              <a:rPr lang="en-US" sz="2400" dirty="0">
                <a:solidFill>
                  <a:prstClr val="black"/>
                </a:solidFill>
                <a:latin typeface="Times New Roman" pitchFamily="18" charset="0"/>
                <a:cs typeface="Times New Roman" pitchFamily="18" charset="0"/>
              </a:rPr>
              <a:t>It leads to variety of physical ,emotional and social problems. Such as </a:t>
            </a:r>
          </a:p>
          <a:p>
            <a:pPr marL="438912" lvl="0" indent="-320040">
              <a:spcBef>
                <a:spcPts val="0"/>
              </a:spcBef>
              <a:buClr>
                <a:srgbClr val="F0AD00"/>
              </a:buClr>
              <a:buSzPct val="80000"/>
              <a:buNone/>
            </a:pPr>
            <a:endParaRPr lang="en-US" sz="2400" dirty="0">
              <a:solidFill>
                <a:prstClr val="black"/>
              </a:solidFill>
              <a:latin typeface="Times New Roman" pitchFamily="18" charset="0"/>
              <a:cs typeface="Times New Roman" pitchFamily="18" charset="0"/>
            </a:endParaRPr>
          </a:p>
          <a:p>
            <a:pPr marL="633222" lvl="0" indent="-514350">
              <a:spcBef>
                <a:spcPts val="0"/>
              </a:spcBef>
              <a:buClr>
                <a:srgbClr val="F0AD00"/>
              </a:buClr>
              <a:buSzPct val="80000"/>
              <a:buFont typeface="+mj-lt"/>
              <a:buAutoNum type="arabicPeriod"/>
            </a:pPr>
            <a:r>
              <a:rPr lang="en-US" sz="2400" dirty="0">
                <a:solidFill>
                  <a:prstClr val="black"/>
                </a:solidFill>
                <a:latin typeface="Times New Roman" pitchFamily="18" charset="0"/>
                <a:cs typeface="Times New Roman" pitchFamily="18" charset="0"/>
              </a:rPr>
              <a:t>Stress </a:t>
            </a:r>
          </a:p>
          <a:p>
            <a:pPr marL="633222" lvl="0" indent="-514350">
              <a:spcBef>
                <a:spcPts val="0"/>
              </a:spcBef>
              <a:buClr>
                <a:srgbClr val="F0AD00"/>
              </a:buClr>
              <a:buSzPct val="80000"/>
              <a:buFont typeface="+mj-lt"/>
              <a:buAutoNum type="arabicPeriod"/>
            </a:pPr>
            <a:r>
              <a:rPr lang="en-US" sz="2400" dirty="0">
                <a:solidFill>
                  <a:prstClr val="black"/>
                </a:solidFill>
                <a:latin typeface="Times New Roman" pitchFamily="18" charset="0"/>
                <a:cs typeface="Times New Roman" pitchFamily="18" charset="0"/>
              </a:rPr>
              <a:t>Health issues </a:t>
            </a:r>
          </a:p>
          <a:p>
            <a:pPr marL="633222" lvl="0" indent="-514350">
              <a:spcBef>
                <a:spcPts val="0"/>
              </a:spcBef>
              <a:buClr>
                <a:srgbClr val="F0AD00"/>
              </a:buClr>
              <a:buSzPct val="80000"/>
              <a:buFont typeface="+mj-lt"/>
              <a:buAutoNum type="arabicPeriod"/>
            </a:pPr>
            <a:r>
              <a:rPr lang="en-US" sz="2400" dirty="0">
                <a:solidFill>
                  <a:prstClr val="black"/>
                </a:solidFill>
                <a:latin typeface="Times New Roman" pitchFamily="18" charset="0"/>
                <a:cs typeface="Times New Roman" pitchFamily="18" charset="0"/>
              </a:rPr>
              <a:t>Insomnia </a:t>
            </a:r>
          </a:p>
          <a:p>
            <a:pPr marL="633222" lvl="0" indent="-514350">
              <a:spcBef>
                <a:spcPts val="0"/>
              </a:spcBef>
              <a:buClr>
                <a:srgbClr val="F0AD00"/>
              </a:buClr>
              <a:buSzPct val="80000"/>
              <a:buFont typeface="+mj-lt"/>
              <a:buAutoNum type="arabicPeriod"/>
            </a:pPr>
            <a:r>
              <a:rPr lang="en-US" sz="2400" dirty="0">
                <a:solidFill>
                  <a:prstClr val="black"/>
                </a:solidFill>
                <a:latin typeface="Times New Roman" pitchFamily="18" charset="0"/>
                <a:cs typeface="Times New Roman" pitchFamily="18" charset="0"/>
              </a:rPr>
              <a:t>Suicidal thoughts </a:t>
            </a:r>
          </a:p>
          <a:p>
            <a:pPr marL="633222" lvl="0" indent="-514350">
              <a:spcBef>
                <a:spcPts val="0"/>
              </a:spcBef>
              <a:buClr>
                <a:srgbClr val="F0AD00"/>
              </a:buClr>
              <a:buSzPct val="80000"/>
              <a:buFont typeface="+mj-lt"/>
              <a:buAutoNum type="arabicPeriod"/>
            </a:pPr>
            <a:r>
              <a:rPr lang="en-US" sz="2400" dirty="0">
                <a:solidFill>
                  <a:prstClr val="black"/>
                </a:solidFill>
                <a:latin typeface="Times New Roman" pitchFamily="18" charset="0"/>
                <a:cs typeface="Times New Roman" pitchFamily="18" charset="0"/>
              </a:rPr>
              <a:t>Depression </a:t>
            </a:r>
          </a:p>
          <a:p>
            <a:pPr marL="633222" lvl="0" indent="-514350">
              <a:spcBef>
                <a:spcPts val="0"/>
              </a:spcBef>
              <a:buClr>
                <a:srgbClr val="F0AD00"/>
              </a:buClr>
              <a:buSzPct val="80000"/>
              <a:buFont typeface="+mj-lt"/>
              <a:buAutoNum type="arabicPeriod"/>
            </a:pPr>
            <a:r>
              <a:rPr lang="en-US" sz="2400" dirty="0">
                <a:solidFill>
                  <a:prstClr val="black"/>
                </a:solidFill>
                <a:latin typeface="Times New Roman" pitchFamily="18" charset="0"/>
                <a:cs typeface="Times New Roman" pitchFamily="18" charset="0"/>
              </a:rPr>
              <a:t>Anxiety </a:t>
            </a:r>
          </a:p>
          <a:p>
            <a:pPr marL="633222" lvl="0" indent="-514350">
              <a:spcBef>
                <a:spcPts val="0"/>
              </a:spcBef>
              <a:buClr>
                <a:srgbClr val="F0AD00"/>
              </a:buClr>
              <a:buSzPct val="80000"/>
              <a:buFont typeface="+mj-lt"/>
              <a:buAutoNum type="arabicPeriod"/>
            </a:pPr>
            <a:r>
              <a:rPr lang="en-US" sz="2400" dirty="0">
                <a:solidFill>
                  <a:prstClr val="black"/>
                </a:solidFill>
                <a:latin typeface="Times New Roman" pitchFamily="18" charset="0"/>
                <a:cs typeface="Times New Roman" pitchFamily="18" charset="0"/>
              </a:rPr>
              <a:t>Substantial weight gain (obesity)</a:t>
            </a:r>
          </a:p>
          <a:p>
            <a:pPr marL="633222" lvl="0" indent="-514350">
              <a:spcBef>
                <a:spcPts val="0"/>
              </a:spcBef>
              <a:buClr>
                <a:srgbClr val="F0AD00"/>
              </a:buClr>
              <a:buSzPct val="80000"/>
              <a:buFont typeface="+mj-lt"/>
              <a:buAutoNum type="arabicPeriod"/>
            </a:pPr>
            <a:r>
              <a:rPr lang="en-US" sz="2400" dirty="0">
                <a:solidFill>
                  <a:prstClr val="black"/>
                </a:solidFill>
                <a:latin typeface="Times New Roman" pitchFamily="18" charset="0"/>
                <a:cs typeface="Times New Roman" pitchFamily="18" charset="0"/>
              </a:rPr>
              <a:t>Sleep apnea ( breathing stops many times during sleep or night )</a:t>
            </a:r>
          </a:p>
          <a:p>
            <a:pPr marL="633222" lvl="0" indent="-514350">
              <a:spcBef>
                <a:spcPts val="0"/>
              </a:spcBef>
              <a:buClr>
                <a:srgbClr val="F0AD00"/>
              </a:buClr>
              <a:buSzPct val="80000"/>
              <a:buFont typeface="+mj-lt"/>
              <a:buAutoNum type="arabicPeriod"/>
            </a:pPr>
            <a:r>
              <a:rPr lang="en-US" sz="2400" dirty="0">
                <a:solidFill>
                  <a:prstClr val="black"/>
                </a:solidFill>
                <a:latin typeface="Times New Roman" pitchFamily="18" charset="0"/>
                <a:cs typeface="Times New Roman" pitchFamily="18" charset="0"/>
              </a:rPr>
              <a:t>High blood pressure </a:t>
            </a:r>
          </a:p>
          <a:p>
            <a:pPr marL="438912" lvl="0" indent="-320040">
              <a:spcBef>
                <a:spcPts val="0"/>
              </a:spcBef>
              <a:buClr>
                <a:srgbClr val="F0AD00"/>
              </a:buClr>
              <a:buSzPct val="80000"/>
              <a:buFont typeface="Wingdings 2"/>
              <a:buChar char=""/>
            </a:pPr>
            <a:endParaRPr lang="en-US" sz="3200" dirty="0">
              <a:solidFill>
                <a:prstClr val="black"/>
              </a:solidFill>
              <a:latin typeface="Corbel"/>
            </a:endParaRPr>
          </a:p>
          <a:p>
            <a:endParaRPr lang="en-US" dirty="0"/>
          </a:p>
        </p:txBody>
      </p:sp>
      <p:sp>
        <p:nvSpPr>
          <p:cNvPr id="3" name="Title 2"/>
          <p:cNvSpPr>
            <a:spLocks noGrp="1"/>
          </p:cNvSpPr>
          <p:nvPr>
            <p:ph type="title"/>
          </p:nvPr>
        </p:nvSpPr>
        <p:spPr/>
        <p:txBody>
          <a:bodyPr/>
          <a:lstStyle/>
          <a:p>
            <a:r>
              <a:rPr lang="en-US" sz="4500" dirty="0">
                <a:solidFill>
                  <a:srgbClr val="F0AD00">
                    <a:satMod val="150000"/>
                  </a:srgbClr>
                </a:solidFill>
                <a:effectLst/>
                <a:latin typeface="Corbel"/>
              </a:rPr>
              <a:t>Effects of BED </a:t>
            </a:r>
            <a:endParaRPr lang="en-US" dirty="0"/>
          </a:p>
        </p:txBody>
      </p:sp>
    </p:spTree>
    <p:extLst>
      <p:ext uri="{BB962C8B-B14F-4D97-AF65-F5344CB8AC3E}">
        <p14:creationId xmlns:p14="http://schemas.microsoft.com/office/powerpoint/2010/main" xmlns="" val="40456026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Rumination Disorder</a:t>
            </a:r>
            <a:endParaRPr lang="en-US" dirty="0"/>
          </a:p>
        </p:txBody>
      </p:sp>
      <p:sp>
        <p:nvSpPr>
          <p:cNvPr id="3" name="Subtitle 2"/>
          <p:cNvSpPr>
            <a:spLocks noGrp="1"/>
          </p:cNvSpPr>
          <p:nvPr>
            <p:ph type="subTitle" idx="1"/>
          </p:nvPr>
        </p:nvSpPr>
        <p:spPr/>
        <p:txBody>
          <a:bodyPr/>
          <a:lstStyle/>
          <a:p>
            <a:r>
              <a:rPr lang="en-US" dirty="0" err="1" smtClean="0"/>
              <a:t>Presened</a:t>
            </a:r>
            <a:r>
              <a:rPr lang="en-US" dirty="0" smtClean="0"/>
              <a:t> By, </a:t>
            </a:r>
            <a:r>
              <a:rPr lang="en-US" dirty="0" err="1" smtClean="0"/>
              <a:t>Mobina</a:t>
            </a:r>
            <a:r>
              <a:rPr lang="en-US" dirty="0" smtClean="0"/>
              <a:t> </a:t>
            </a:r>
            <a:r>
              <a:rPr lang="en-US" dirty="0" err="1" smtClean="0"/>
              <a:t>Mushtaq</a:t>
            </a:r>
            <a:endParaRPr lang="en-US" dirty="0" smtClean="0"/>
          </a:p>
          <a:p>
            <a:r>
              <a:rPr lang="en-US" dirty="0" smtClean="0"/>
              <a:t>Roll no: 1155150</a:t>
            </a:r>
          </a:p>
          <a:p>
            <a:endParaRPr lang="en-US" dirty="0"/>
          </a:p>
        </p:txBody>
      </p:sp>
    </p:spTree>
    <p:extLst>
      <p:ext uri="{BB962C8B-B14F-4D97-AF65-F5344CB8AC3E}">
        <p14:creationId xmlns:p14="http://schemas.microsoft.com/office/powerpoint/2010/main" xmlns="" val="12087995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432" lvl="0" indent="0">
              <a:spcBef>
                <a:spcPts val="600"/>
              </a:spcBef>
              <a:buClr>
                <a:srgbClr val="3891A7"/>
              </a:buClr>
              <a:buSzPct val="80000"/>
              <a:buNone/>
            </a:pPr>
            <a:r>
              <a:rPr lang="en-US" sz="2600" dirty="0">
                <a:solidFill>
                  <a:prstClr val="black"/>
                </a:solidFill>
                <a:latin typeface="Times New Roman" pitchFamily="18" charset="0"/>
                <a:cs typeface="Times New Roman" pitchFamily="18" charset="0"/>
              </a:rPr>
              <a:t>It is an eating disorder in which the individual repeatedly and unintentionally spit up (regurgitate)  undigested/partially digested food from the stomach, </a:t>
            </a:r>
            <a:r>
              <a:rPr lang="en-US" sz="2600" dirty="0" err="1">
                <a:solidFill>
                  <a:prstClr val="black"/>
                </a:solidFill>
                <a:latin typeface="Times New Roman" pitchFamily="18" charset="0"/>
                <a:cs typeface="Times New Roman" pitchFamily="18" charset="0"/>
              </a:rPr>
              <a:t>rechew</a:t>
            </a:r>
            <a:r>
              <a:rPr lang="en-US" sz="2600" dirty="0">
                <a:solidFill>
                  <a:prstClr val="black"/>
                </a:solidFill>
                <a:latin typeface="Times New Roman" pitchFamily="18" charset="0"/>
                <a:cs typeface="Times New Roman" pitchFamily="18" charset="0"/>
              </a:rPr>
              <a:t> it and then either </a:t>
            </a:r>
            <a:r>
              <a:rPr lang="en-US" sz="2600" dirty="0" err="1" smtClean="0">
                <a:solidFill>
                  <a:prstClr val="black"/>
                </a:solidFill>
                <a:latin typeface="Times New Roman" pitchFamily="18" charset="0"/>
                <a:cs typeface="Times New Roman" pitchFamily="18" charset="0"/>
              </a:rPr>
              <a:t>reswallows</a:t>
            </a:r>
            <a:r>
              <a:rPr lang="en-US" sz="2600" dirty="0" smtClean="0">
                <a:solidFill>
                  <a:prstClr val="black"/>
                </a:solidFill>
                <a:latin typeface="Times New Roman" pitchFamily="18" charset="0"/>
                <a:cs typeface="Times New Roman" pitchFamily="18" charset="0"/>
              </a:rPr>
              <a:t> </a:t>
            </a:r>
            <a:r>
              <a:rPr lang="en-US" sz="2600" dirty="0">
                <a:solidFill>
                  <a:prstClr val="black"/>
                </a:solidFill>
                <a:latin typeface="Times New Roman" pitchFamily="18" charset="0"/>
                <a:cs typeface="Times New Roman" pitchFamily="18" charset="0"/>
              </a:rPr>
              <a:t>it or spit it out.</a:t>
            </a:r>
          </a:p>
          <a:p>
            <a:endParaRPr lang="en-US" dirty="0"/>
          </a:p>
        </p:txBody>
      </p:sp>
      <p:sp>
        <p:nvSpPr>
          <p:cNvPr id="3" name="Title 2"/>
          <p:cNvSpPr>
            <a:spLocks noGrp="1"/>
          </p:cNvSpPr>
          <p:nvPr>
            <p:ph type="title"/>
          </p:nvPr>
        </p:nvSpPr>
        <p:spPr/>
        <p:txBody>
          <a:bodyPr/>
          <a:lstStyle/>
          <a:p>
            <a:r>
              <a:rPr lang="en-US" sz="4300" b="0" dirty="0">
                <a:solidFill>
                  <a:srgbClr val="4F271C">
                    <a:satMod val="130000"/>
                  </a:srgbClr>
                </a:solidFill>
                <a:effectLst>
                  <a:outerShdw blurRad="50000" dist="30000" dir="5400000" algn="tl" rotWithShape="0">
                    <a:srgbClr val="000000">
                      <a:alpha val="30000"/>
                    </a:srgbClr>
                  </a:outerShdw>
                </a:effectLst>
                <a:latin typeface="Gill Sans MT"/>
              </a:rPr>
              <a:t>RUMINATION DISORDER </a:t>
            </a:r>
            <a:endParaRPr lang="en-US" dirty="0"/>
          </a:p>
        </p:txBody>
      </p:sp>
    </p:spTree>
    <p:extLst>
      <p:ext uri="{BB962C8B-B14F-4D97-AF65-F5344CB8AC3E}">
        <p14:creationId xmlns:p14="http://schemas.microsoft.com/office/powerpoint/2010/main" xmlns="" val="12350423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indent="-283464">
              <a:spcBef>
                <a:spcPts val="600"/>
              </a:spcBef>
              <a:buClr>
                <a:srgbClr val="3891A7"/>
              </a:buClr>
              <a:buSzPct val="80000"/>
              <a:buNone/>
            </a:pPr>
            <a:r>
              <a:rPr lang="en-US" sz="1900" dirty="0" smtClean="0">
                <a:solidFill>
                  <a:prstClr val="black"/>
                </a:solidFill>
                <a:latin typeface="Times New Roman" pitchFamily="18" charset="0"/>
                <a:cs typeface="Times New Roman" pitchFamily="18" charset="0"/>
              </a:rPr>
              <a:t>     The </a:t>
            </a:r>
            <a:r>
              <a:rPr lang="en-US" sz="1900" dirty="0">
                <a:solidFill>
                  <a:prstClr val="black"/>
                </a:solidFill>
                <a:latin typeface="Times New Roman" pitchFamily="18" charset="0"/>
                <a:cs typeface="Times New Roman" pitchFamily="18" charset="0"/>
              </a:rPr>
              <a:t>main symptom of this disorder is the repeated regurgitation of undigested food. Regurgitation typically occurs between a </a:t>
            </a:r>
            <a:r>
              <a:rPr lang="en-US" sz="1900" b="1" dirty="0">
                <a:solidFill>
                  <a:prstClr val="black"/>
                </a:solidFill>
                <a:latin typeface="Times New Roman" pitchFamily="18" charset="0"/>
                <a:cs typeface="Times New Roman" pitchFamily="18" charset="0"/>
              </a:rPr>
              <a:t>half hour to two hours after eating.</a:t>
            </a:r>
            <a:r>
              <a:rPr lang="en-US" sz="1900" dirty="0">
                <a:solidFill>
                  <a:prstClr val="black"/>
                </a:solidFill>
                <a:latin typeface="Times New Roman" pitchFamily="18" charset="0"/>
                <a:cs typeface="Times New Roman" pitchFamily="18" charset="0"/>
              </a:rPr>
              <a:t> People with this condition regurgitate every day and after almost every meal.</a:t>
            </a:r>
          </a:p>
          <a:p>
            <a:pPr lvl="0" indent="-283464">
              <a:spcBef>
                <a:spcPts val="600"/>
              </a:spcBef>
              <a:buClr>
                <a:srgbClr val="3891A7"/>
              </a:buClr>
              <a:buSzPct val="80000"/>
              <a:buFont typeface="Wingdings 2"/>
              <a:buChar char=""/>
            </a:pPr>
            <a:r>
              <a:rPr lang="en-US" sz="1900" dirty="0">
                <a:solidFill>
                  <a:prstClr val="black"/>
                </a:solidFill>
                <a:latin typeface="Times New Roman" pitchFamily="18" charset="0"/>
                <a:cs typeface="Times New Roman" pitchFamily="18" charset="0"/>
              </a:rPr>
              <a:t>Other symptoms may include:</a:t>
            </a:r>
          </a:p>
          <a:p>
            <a:pPr lvl="0" indent="-283464">
              <a:spcBef>
                <a:spcPts val="600"/>
              </a:spcBef>
              <a:buClr>
                <a:srgbClr val="3891A7"/>
              </a:buClr>
              <a:buSzPct val="80000"/>
              <a:buFont typeface="Wingdings 2"/>
              <a:buChar char=""/>
            </a:pPr>
            <a:r>
              <a:rPr lang="en-US" sz="1900" dirty="0">
                <a:solidFill>
                  <a:prstClr val="black"/>
                </a:solidFill>
                <a:latin typeface="Times New Roman" pitchFamily="18" charset="0"/>
                <a:cs typeface="Times New Roman" pitchFamily="18" charset="0"/>
              </a:rPr>
              <a:t>bad breath</a:t>
            </a:r>
          </a:p>
          <a:p>
            <a:pPr lvl="0" indent="-283464">
              <a:spcBef>
                <a:spcPts val="600"/>
              </a:spcBef>
              <a:buClr>
                <a:srgbClr val="3891A7"/>
              </a:buClr>
              <a:buSzPct val="80000"/>
              <a:buFont typeface="Wingdings 2"/>
              <a:buChar char=""/>
            </a:pPr>
            <a:r>
              <a:rPr lang="en-US" sz="1900" dirty="0">
                <a:solidFill>
                  <a:prstClr val="black"/>
                </a:solidFill>
                <a:latin typeface="Times New Roman" pitchFamily="18" charset="0"/>
                <a:cs typeface="Times New Roman" pitchFamily="18" charset="0"/>
              </a:rPr>
              <a:t>weight loss</a:t>
            </a:r>
          </a:p>
          <a:p>
            <a:pPr lvl="0" indent="-283464">
              <a:spcBef>
                <a:spcPts val="600"/>
              </a:spcBef>
              <a:buClr>
                <a:srgbClr val="3891A7"/>
              </a:buClr>
              <a:buSzPct val="80000"/>
              <a:buFont typeface="Wingdings 2"/>
              <a:buChar char=""/>
            </a:pPr>
            <a:r>
              <a:rPr lang="en-US" sz="1900" dirty="0">
                <a:solidFill>
                  <a:prstClr val="black"/>
                </a:solidFill>
                <a:latin typeface="Times New Roman" pitchFamily="18" charset="0"/>
                <a:cs typeface="Times New Roman" pitchFamily="18" charset="0"/>
              </a:rPr>
              <a:t>stomach aches or indigestion</a:t>
            </a:r>
          </a:p>
          <a:p>
            <a:pPr lvl="0" indent="-283464">
              <a:spcBef>
                <a:spcPts val="600"/>
              </a:spcBef>
              <a:buClr>
                <a:srgbClr val="3891A7"/>
              </a:buClr>
              <a:buSzPct val="80000"/>
              <a:buFont typeface="Wingdings 2"/>
              <a:buChar char=""/>
            </a:pPr>
            <a:r>
              <a:rPr lang="en-US" sz="1900" dirty="0">
                <a:solidFill>
                  <a:prstClr val="black"/>
                </a:solidFill>
                <a:latin typeface="Times New Roman" pitchFamily="18" charset="0"/>
                <a:cs typeface="Times New Roman" pitchFamily="18" charset="0"/>
              </a:rPr>
              <a:t>tooth decay</a:t>
            </a:r>
          </a:p>
          <a:p>
            <a:pPr lvl="0" indent="-283464">
              <a:spcBef>
                <a:spcPts val="600"/>
              </a:spcBef>
              <a:buClr>
                <a:srgbClr val="3891A7"/>
              </a:buClr>
              <a:buSzPct val="80000"/>
              <a:buFont typeface="Wingdings 2"/>
              <a:buChar char=""/>
            </a:pPr>
            <a:r>
              <a:rPr lang="en-US" sz="1900" dirty="0">
                <a:solidFill>
                  <a:prstClr val="black"/>
                </a:solidFill>
                <a:latin typeface="Times New Roman" pitchFamily="18" charset="0"/>
                <a:cs typeface="Times New Roman" pitchFamily="18" charset="0"/>
              </a:rPr>
              <a:t>dry mouth or lips</a:t>
            </a:r>
          </a:p>
          <a:p>
            <a:pPr lvl="0" indent="-283464">
              <a:spcBef>
                <a:spcPts val="600"/>
              </a:spcBef>
              <a:buClr>
                <a:srgbClr val="3891A7"/>
              </a:buClr>
              <a:buSzPct val="80000"/>
              <a:buFont typeface="Wingdings 2"/>
              <a:buChar char=""/>
            </a:pPr>
            <a:r>
              <a:rPr lang="en-US" sz="1900" dirty="0">
                <a:solidFill>
                  <a:prstClr val="black"/>
                </a:solidFill>
                <a:latin typeface="Times New Roman" pitchFamily="18" charset="0"/>
                <a:cs typeface="Times New Roman" pitchFamily="18" charset="0"/>
              </a:rPr>
              <a:t>Social impairment </a:t>
            </a:r>
          </a:p>
          <a:p>
            <a:pPr lvl="0" indent="-283464">
              <a:spcBef>
                <a:spcPts val="600"/>
              </a:spcBef>
              <a:buClr>
                <a:srgbClr val="3891A7"/>
              </a:buClr>
              <a:buSzPct val="80000"/>
              <a:buFont typeface="Wingdings 2"/>
              <a:buChar char=""/>
            </a:pPr>
            <a:r>
              <a:rPr lang="en-US" sz="1900" dirty="0">
                <a:solidFill>
                  <a:prstClr val="black"/>
                </a:solidFill>
                <a:latin typeface="Times New Roman" pitchFamily="18" charset="0"/>
                <a:cs typeface="Times New Roman" pitchFamily="18" charset="0"/>
              </a:rPr>
              <a:t>Embarrassment </a:t>
            </a:r>
          </a:p>
          <a:p>
            <a:pPr lvl="0" indent="-283464">
              <a:spcBef>
                <a:spcPts val="600"/>
              </a:spcBef>
              <a:buClr>
                <a:srgbClr val="3891A7"/>
              </a:buClr>
              <a:buSzPct val="80000"/>
              <a:buNone/>
            </a:pPr>
            <a:r>
              <a:rPr lang="en-US" sz="1900" dirty="0">
                <a:solidFill>
                  <a:prstClr val="black"/>
                </a:solidFill>
                <a:latin typeface="Times New Roman" pitchFamily="18" charset="0"/>
                <a:cs typeface="Times New Roman" pitchFamily="18" charset="0"/>
              </a:rPr>
              <a:t>    Signs and symptoms of rumination disorder are the same in both children and adults. Adults are more likely to spit out regurgitated food. Children are more likely to </a:t>
            </a:r>
            <a:r>
              <a:rPr lang="en-US" sz="1900" dirty="0" err="1">
                <a:solidFill>
                  <a:prstClr val="black"/>
                </a:solidFill>
                <a:latin typeface="Times New Roman" pitchFamily="18" charset="0"/>
                <a:cs typeface="Times New Roman" pitchFamily="18" charset="0"/>
              </a:rPr>
              <a:t>rechew</a:t>
            </a:r>
            <a:r>
              <a:rPr lang="en-US" sz="1900" dirty="0">
                <a:solidFill>
                  <a:prstClr val="black"/>
                </a:solidFill>
                <a:latin typeface="Times New Roman" pitchFamily="18" charset="0"/>
                <a:cs typeface="Times New Roman" pitchFamily="18" charset="0"/>
              </a:rPr>
              <a:t> and </a:t>
            </a:r>
            <a:r>
              <a:rPr lang="en-US" sz="1900" dirty="0" err="1">
                <a:solidFill>
                  <a:prstClr val="black"/>
                </a:solidFill>
                <a:latin typeface="Times New Roman" pitchFamily="18" charset="0"/>
                <a:cs typeface="Times New Roman" pitchFamily="18" charset="0"/>
              </a:rPr>
              <a:t>reswallow</a:t>
            </a:r>
            <a:r>
              <a:rPr lang="en-US" sz="1900" dirty="0">
                <a:solidFill>
                  <a:prstClr val="black"/>
                </a:solidFill>
                <a:latin typeface="Times New Roman" pitchFamily="18" charset="0"/>
                <a:cs typeface="Times New Roman" pitchFamily="18" charset="0"/>
              </a:rPr>
              <a:t> the food.</a:t>
            </a:r>
            <a:endParaRPr lang="en-US" dirty="0"/>
          </a:p>
        </p:txBody>
      </p:sp>
      <p:sp>
        <p:nvSpPr>
          <p:cNvPr id="3" name="Title 2"/>
          <p:cNvSpPr>
            <a:spLocks noGrp="1"/>
          </p:cNvSpPr>
          <p:nvPr>
            <p:ph type="title"/>
          </p:nvPr>
        </p:nvSpPr>
        <p:spPr/>
        <p:txBody>
          <a:bodyPr/>
          <a:lstStyle/>
          <a:p>
            <a:r>
              <a:rPr lang="en-US" sz="4300" b="0" dirty="0">
                <a:solidFill>
                  <a:srgbClr val="4F271C">
                    <a:satMod val="130000"/>
                  </a:srgbClr>
                </a:solidFill>
                <a:effectLst>
                  <a:outerShdw blurRad="50000" dist="30000" dir="5400000" algn="tl" rotWithShape="0">
                    <a:srgbClr val="000000">
                      <a:alpha val="30000"/>
                    </a:srgbClr>
                  </a:outerShdw>
                </a:effectLst>
                <a:latin typeface="Gill Sans MT"/>
              </a:rPr>
              <a:t>SYMPTOMS/COMPLICATIONS </a:t>
            </a:r>
            <a:endParaRPr lang="en-US" dirty="0"/>
          </a:p>
        </p:txBody>
      </p:sp>
    </p:spTree>
    <p:extLst>
      <p:ext uri="{BB962C8B-B14F-4D97-AF65-F5344CB8AC3E}">
        <p14:creationId xmlns:p14="http://schemas.microsoft.com/office/powerpoint/2010/main" xmlns="" val="38383501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indent="-283464">
              <a:spcBef>
                <a:spcPts val="600"/>
              </a:spcBef>
              <a:buClr>
                <a:srgbClr val="3891A7"/>
              </a:buClr>
              <a:buSzPct val="80000"/>
              <a:buNone/>
            </a:pPr>
            <a:r>
              <a:rPr lang="en-US" sz="1900" dirty="0">
                <a:solidFill>
                  <a:prstClr val="black"/>
                </a:solidFill>
                <a:latin typeface="Times New Roman" pitchFamily="18" charset="0"/>
                <a:cs typeface="Times New Roman" pitchFamily="18" charset="0"/>
              </a:rPr>
              <a:t> According to DSM V </a:t>
            </a:r>
          </a:p>
          <a:p>
            <a:pPr lvl="0" indent="-283464">
              <a:spcBef>
                <a:spcPts val="600"/>
              </a:spcBef>
              <a:buClr>
                <a:srgbClr val="3891A7"/>
              </a:buClr>
              <a:buSzPct val="80000"/>
              <a:buNone/>
            </a:pPr>
            <a:endParaRPr lang="en-US" sz="1900" dirty="0">
              <a:solidFill>
                <a:prstClr val="black"/>
              </a:solidFill>
              <a:latin typeface="Times New Roman" pitchFamily="18" charset="0"/>
              <a:cs typeface="Times New Roman" pitchFamily="18" charset="0"/>
            </a:endParaRPr>
          </a:p>
          <a:p>
            <a:pPr lvl="0" indent="-283464" fontAlgn="base">
              <a:spcBef>
                <a:spcPts val="600"/>
              </a:spcBef>
              <a:buClr>
                <a:srgbClr val="3891A7"/>
              </a:buClr>
              <a:buSzPct val="80000"/>
              <a:buFont typeface="Wingdings 2"/>
              <a:buChar char=""/>
            </a:pPr>
            <a:r>
              <a:rPr lang="en-US" sz="2100" dirty="0">
                <a:solidFill>
                  <a:prstClr val="black"/>
                </a:solidFill>
                <a:latin typeface="Times New Roman" pitchFamily="18" charset="0"/>
                <a:cs typeface="Times New Roman" pitchFamily="18" charset="0"/>
              </a:rPr>
              <a:t>The individual consistently regurgitates food over a period of </a:t>
            </a:r>
            <a:r>
              <a:rPr lang="en-US" sz="2100" b="1" dirty="0">
                <a:solidFill>
                  <a:prstClr val="black"/>
                </a:solidFill>
                <a:latin typeface="Times New Roman" pitchFamily="18" charset="0"/>
                <a:cs typeface="Times New Roman" pitchFamily="18" charset="0"/>
              </a:rPr>
              <a:t>1 month or longer</a:t>
            </a:r>
            <a:r>
              <a:rPr lang="en-US" sz="2100" dirty="0">
                <a:solidFill>
                  <a:prstClr val="black"/>
                </a:solidFill>
                <a:latin typeface="Times New Roman" pitchFamily="18" charset="0"/>
                <a:cs typeface="Times New Roman" pitchFamily="18" charset="0"/>
              </a:rPr>
              <a:t>. The food is re-chewed, re-swallowed, or spat back out.</a:t>
            </a:r>
          </a:p>
          <a:p>
            <a:pPr lvl="0" indent="-283464" fontAlgn="base">
              <a:spcBef>
                <a:spcPts val="600"/>
              </a:spcBef>
              <a:buClr>
                <a:srgbClr val="3891A7"/>
              </a:buClr>
              <a:buSzPct val="80000"/>
              <a:buFont typeface="Wingdings 2"/>
              <a:buChar char=""/>
            </a:pPr>
            <a:r>
              <a:rPr lang="en-US" sz="2100" dirty="0">
                <a:solidFill>
                  <a:prstClr val="black"/>
                </a:solidFill>
                <a:latin typeface="Times New Roman" pitchFamily="18" charset="0"/>
                <a:cs typeface="Times New Roman" pitchFamily="18" charset="0"/>
              </a:rPr>
              <a:t>The aforementioned action cannot be attributed to a gastrointestinal condition or other medical condition.</a:t>
            </a:r>
          </a:p>
          <a:p>
            <a:pPr lvl="0" indent="-283464" fontAlgn="base">
              <a:spcBef>
                <a:spcPts val="600"/>
              </a:spcBef>
              <a:buClr>
                <a:srgbClr val="3891A7"/>
              </a:buClr>
              <a:buSzPct val="80000"/>
              <a:buFont typeface="Wingdings 2"/>
              <a:buChar char=""/>
            </a:pPr>
            <a:r>
              <a:rPr lang="en-US" sz="2100" dirty="0">
                <a:solidFill>
                  <a:prstClr val="black"/>
                </a:solidFill>
                <a:latin typeface="Times New Roman" pitchFamily="18" charset="0"/>
                <a:cs typeface="Times New Roman" pitchFamily="18" charset="0"/>
              </a:rPr>
              <a:t>This eating disturbance is not solely a factor of another eating disorder the individual faces, such as anorexia nervosa, bulimia nervosa, or binge-eating disorder.</a:t>
            </a:r>
          </a:p>
          <a:p>
            <a:pPr lvl="0" indent="-283464" fontAlgn="base">
              <a:spcBef>
                <a:spcPts val="600"/>
              </a:spcBef>
              <a:buClr>
                <a:srgbClr val="3891A7"/>
              </a:buClr>
              <a:buSzPct val="80000"/>
              <a:buFont typeface="Wingdings 2"/>
              <a:buChar char=""/>
            </a:pPr>
            <a:r>
              <a:rPr lang="en-US" sz="2100" dirty="0">
                <a:solidFill>
                  <a:prstClr val="black"/>
                </a:solidFill>
                <a:latin typeface="Times New Roman" pitchFamily="18" charset="0"/>
                <a:cs typeface="Times New Roman" pitchFamily="18" charset="0"/>
              </a:rPr>
              <a:t>And if it occurs within the realm of another mental illness (like generalized anxiety disorder, for example) or a neurodevelopment disorder (like intellectual disability, for example), the behavior must be sufficiently severe to demand independent clinical attention.</a:t>
            </a:r>
          </a:p>
          <a:p>
            <a:endParaRPr lang="en-US" dirty="0"/>
          </a:p>
        </p:txBody>
      </p:sp>
      <p:sp>
        <p:nvSpPr>
          <p:cNvPr id="3" name="Title 2"/>
          <p:cNvSpPr>
            <a:spLocks noGrp="1"/>
          </p:cNvSpPr>
          <p:nvPr>
            <p:ph type="title"/>
          </p:nvPr>
        </p:nvSpPr>
        <p:spPr/>
        <p:txBody>
          <a:bodyPr/>
          <a:lstStyle/>
          <a:p>
            <a:r>
              <a:rPr lang="en-US" sz="4300" b="0" dirty="0">
                <a:solidFill>
                  <a:srgbClr val="4F271C">
                    <a:satMod val="130000"/>
                  </a:srgbClr>
                </a:solidFill>
                <a:effectLst>
                  <a:outerShdw blurRad="50000" dist="30000" dir="5400000" algn="tl" rotWithShape="0">
                    <a:srgbClr val="000000">
                      <a:alpha val="30000"/>
                    </a:srgbClr>
                  </a:outerShdw>
                </a:effectLst>
                <a:latin typeface="Gill Sans MT"/>
              </a:rPr>
              <a:t>DIAGNOSTIC CRITERIA </a:t>
            </a:r>
            <a:endParaRPr lang="en-US" dirty="0"/>
          </a:p>
        </p:txBody>
      </p:sp>
    </p:spTree>
    <p:extLst>
      <p:ext uri="{BB962C8B-B14F-4D97-AF65-F5344CB8AC3E}">
        <p14:creationId xmlns:p14="http://schemas.microsoft.com/office/powerpoint/2010/main" xmlns="" val="32471810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indent="-283464" fontAlgn="base">
              <a:spcBef>
                <a:spcPts val="600"/>
              </a:spcBef>
              <a:buClr>
                <a:srgbClr val="3891A7"/>
              </a:buClr>
              <a:buSzPct val="80000"/>
              <a:buFont typeface="Wingdings 2"/>
              <a:buChar char=""/>
            </a:pPr>
            <a:r>
              <a:rPr lang="en-US" sz="2800" dirty="0">
                <a:solidFill>
                  <a:prstClr val="black"/>
                </a:solidFill>
                <a:latin typeface="Times New Roman" pitchFamily="18" charset="0"/>
                <a:cs typeface="Times New Roman" pitchFamily="18" charset="0"/>
              </a:rPr>
              <a:t>The DSM has moved three disorders ( rumination disorder, avoidant/restrictive food intake disorder and pica ) that were contained within the DSM-IV chapter, “Disorders Usually First Diagnosed in In-fancy, Childhood, or Adolescence” to EATING DISORDERS as the DSM-5 no longer has a childhood disorders chapter.</a:t>
            </a:r>
          </a:p>
          <a:p>
            <a:endParaRPr lang="en-US" dirty="0"/>
          </a:p>
        </p:txBody>
      </p:sp>
      <p:sp>
        <p:nvSpPr>
          <p:cNvPr id="3" name="Title 2"/>
          <p:cNvSpPr>
            <a:spLocks noGrp="1"/>
          </p:cNvSpPr>
          <p:nvPr>
            <p:ph type="title"/>
          </p:nvPr>
        </p:nvSpPr>
        <p:spPr/>
        <p:txBody>
          <a:bodyPr/>
          <a:lstStyle/>
          <a:p>
            <a:r>
              <a:rPr lang="en-US" sz="4300" b="0" dirty="0">
                <a:solidFill>
                  <a:srgbClr val="4F271C">
                    <a:satMod val="130000"/>
                  </a:srgbClr>
                </a:solidFill>
                <a:effectLst>
                  <a:outerShdw blurRad="50000" dist="30000" dir="5400000" algn="tl" rotWithShape="0">
                    <a:srgbClr val="000000">
                      <a:alpha val="30000"/>
                    </a:srgbClr>
                  </a:outerShdw>
                </a:effectLst>
                <a:latin typeface="Gill Sans MT"/>
              </a:rPr>
              <a:t>CHANGES FROM DSM IV</a:t>
            </a:r>
            <a:endParaRPr lang="en-US" dirty="0"/>
          </a:p>
        </p:txBody>
      </p:sp>
    </p:spTree>
    <p:extLst>
      <p:ext uri="{BB962C8B-B14F-4D97-AF65-F5344CB8AC3E}">
        <p14:creationId xmlns:p14="http://schemas.microsoft.com/office/powerpoint/2010/main" xmlns="" val="40976455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indent="-283464">
              <a:spcBef>
                <a:spcPts val="600"/>
              </a:spcBef>
              <a:buClr>
                <a:srgbClr val="3891A7"/>
              </a:buClr>
              <a:buSzPct val="80000"/>
              <a:buFont typeface="Wingdings 2"/>
              <a:buChar char=""/>
            </a:pPr>
            <a:r>
              <a:rPr lang="en-US" sz="2200" b="1" dirty="0">
                <a:solidFill>
                  <a:prstClr val="black"/>
                </a:solidFill>
                <a:latin typeface="Times New Roman" pitchFamily="18" charset="0"/>
                <a:cs typeface="Times New Roman" pitchFamily="18" charset="0"/>
              </a:rPr>
              <a:t>PREVALENCE </a:t>
            </a:r>
          </a:p>
          <a:p>
            <a:pPr lvl="0" indent="-283464">
              <a:spcBef>
                <a:spcPts val="600"/>
              </a:spcBef>
              <a:buClr>
                <a:srgbClr val="3891A7"/>
              </a:buClr>
              <a:buSzPct val="80000"/>
              <a:buNone/>
            </a:pPr>
            <a:r>
              <a:rPr lang="en-US" sz="2200" dirty="0">
                <a:solidFill>
                  <a:prstClr val="black"/>
                </a:solidFill>
                <a:latin typeface="Times New Roman" pitchFamily="18" charset="0"/>
                <a:cs typeface="Times New Roman" pitchFamily="18" charset="0"/>
              </a:rPr>
              <a:t>    Many patients find pleasure in the habitual regurgitating behavior related to rumination disorder. Some describe it as soothing, or a coping strategy for dealing with anxiety. Still, many patients are aware that the behavior is socially unacceptable and try to hide it. Because of this, the prevalence of Rumination Disorder is difficult to determine (Hartmann, et al., 2012). Although it is estimated to occur in </a:t>
            </a:r>
            <a:r>
              <a:rPr lang="en-US" sz="2200" b="1" dirty="0">
                <a:solidFill>
                  <a:prstClr val="black"/>
                </a:solidFill>
                <a:latin typeface="Times New Roman" pitchFamily="18" charset="0"/>
                <a:cs typeface="Times New Roman" pitchFamily="18" charset="0"/>
              </a:rPr>
              <a:t>6-10% </a:t>
            </a:r>
            <a:r>
              <a:rPr lang="en-US" sz="2200" dirty="0">
                <a:solidFill>
                  <a:prstClr val="black"/>
                </a:solidFill>
                <a:latin typeface="Times New Roman" pitchFamily="18" charset="0"/>
                <a:cs typeface="Times New Roman" pitchFamily="18" charset="0"/>
              </a:rPr>
              <a:t>of institutionalized patients, prevalence among the general population is unknown.</a:t>
            </a:r>
          </a:p>
          <a:p>
            <a:pPr lvl="0" indent="-283464">
              <a:spcBef>
                <a:spcPts val="600"/>
              </a:spcBef>
              <a:buClr>
                <a:srgbClr val="3891A7"/>
              </a:buClr>
              <a:buSzPct val="80000"/>
              <a:buFont typeface="Wingdings 2"/>
              <a:buChar char=""/>
            </a:pPr>
            <a:r>
              <a:rPr lang="en-US" sz="2200" b="1" dirty="0">
                <a:solidFill>
                  <a:prstClr val="black"/>
                </a:solidFill>
                <a:latin typeface="Times New Roman" pitchFamily="18" charset="0"/>
                <a:cs typeface="Times New Roman" pitchFamily="18" charset="0"/>
              </a:rPr>
              <a:t> COMORBIDITY </a:t>
            </a:r>
          </a:p>
          <a:p>
            <a:pPr lvl="0" indent="-283464">
              <a:spcBef>
                <a:spcPts val="600"/>
              </a:spcBef>
              <a:buClr>
                <a:srgbClr val="3891A7"/>
              </a:buClr>
              <a:buSzPct val="80000"/>
              <a:buNone/>
            </a:pPr>
            <a:r>
              <a:rPr lang="en-US" sz="2400" dirty="0">
                <a:solidFill>
                  <a:prstClr val="black"/>
                </a:solidFill>
                <a:latin typeface="Times New Roman" pitchFamily="18" charset="0"/>
                <a:cs typeface="Times New Roman" pitchFamily="18" charset="0"/>
              </a:rPr>
              <a:t>    Rumination disorder may occur with other mental disorders, such as generalized anxiety </a:t>
            </a:r>
            <a:r>
              <a:rPr lang="en-US" sz="2400" dirty="0" smtClean="0">
                <a:solidFill>
                  <a:prstClr val="black"/>
                </a:solidFill>
                <a:latin typeface="Times New Roman" pitchFamily="18" charset="0"/>
                <a:cs typeface="Times New Roman" pitchFamily="18" charset="0"/>
              </a:rPr>
              <a:t>disorder, depression and intellectual development disorder.</a:t>
            </a:r>
            <a:endParaRPr lang="en-US" sz="2400" dirty="0">
              <a:solidFill>
                <a:prstClr val="black"/>
              </a:solidFill>
              <a:latin typeface="Times New Roman" pitchFamily="18" charset="0"/>
              <a:cs typeface="Times New Roman" pitchFamily="18" charset="0"/>
            </a:endParaRPr>
          </a:p>
          <a:p>
            <a:pPr lvl="0" indent="-283464">
              <a:spcBef>
                <a:spcPts val="600"/>
              </a:spcBef>
              <a:buClr>
                <a:srgbClr val="3891A7"/>
              </a:buClr>
              <a:buSzPct val="80000"/>
              <a:buFont typeface="Wingdings 2"/>
              <a:buChar char=""/>
            </a:pPr>
            <a:endParaRPr lang="en-US" sz="2200" dirty="0">
              <a:solidFill>
                <a:prstClr val="black"/>
              </a:solidFill>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r>
              <a:rPr lang="en-US" sz="3900" b="0" dirty="0">
                <a:solidFill>
                  <a:srgbClr val="4F271C">
                    <a:satMod val="130000"/>
                  </a:srgbClr>
                </a:solidFill>
                <a:effectLst>
                  <a:outerShdw blurRad="50000" dist="30000" dir="5400000" algn="tl" rotWithShape="0">
                    <a:srgbClr val="000000">
                      <a:alpha val="30000"/>
                    </a:srgbClr>
                  </a:outerShdw>
                </a:effectLst>
                <a:latin typeface="Gill Sans MT"/>
              </a:rPr>
              <a:t>PREVALENCE &amp; COMORBIDITY </a:t>
            </a:r>
            <a:endParaRPr lang="en-US" dirty="0"/>
          </a:p>
        </p:txBody>
      </p:sp>
    </p:spTree>
    <p:extLst>
      <p:ext uri="{BB962C8B-B14F-4D97-AF65-F5344CB8AC3E}">
        <p14:creationId xmlns:p14="http://schemas.microsoft.com/office/powerpoint/2010/main" xmlns="" val="34821848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indent="-283464">
              <a:spcBef>
                <a:spcPts val="600"/>
              </a:spcBef>
              <a:buClr>
                <a:srgbClr val="3891A7"/>
              </a:buClr>
              <a:buSzPct val="80000"/>
              <a:buFont typeface="Wingdings 2"/>
              <a:buChar char=""/>
            </a:pPr>
            <a:r>
              <a:rPr lang="en-US" sz="2600" dirty="0">
                <a:solidFill>
                  <a:prstClr val="black"/>
                </a:solidFill>
                <a:latin typeface="Times New Roman" pitchFamily="18" charset="0"/>
                <a:cs typeface="Times New Roman" pitchFamily="18" charset="0"/>
              </a:rPr>
              <a:t>There’s no test for rumination disorder. Your doctor will perform a physical exam and ask you to describe you or your child’s symptoms and medical history. The more detailed your answers, the better. A diagnosis is mostly based on the signs and symptoms you describe. People with rumination disorder often don’t have other symptoms such as true vomiting or an acid sensation or taste in their mouth or throat. Rumination disorder is often misdiagnosed and mistaken for other conditions. More awareness is needed to help people with the condition and doctors identify symptoms.</a:t>
            </a:r>
          </a:p>
          <a:p>
            <a:endParaRPr lang="en-US" dirty="0"/>
          </a:p>
        </p:txBody>
      </p:sp>
      <p:sp>
        <p:nvSpPr>
          <p:cNvPr id="3" name="Title 2"/>
          <p:cNvSpPr>
            <a:spLocks noGrp="1"/>
          </p:cNvSpPr>
          <p:nvPr>
            <p:ph type="title"/>
          </p:nvPr>
        </p:nvSpPr>
        <p:spPr/>
        <p:txBody>
          <a:bodyPr/>
          <a:lstStyle/>
          <a:p>
            <a:r>
              <a:rPr lang="en-US" sz="4300" b="0" dirty="0">
                <a:solidFill>
                  <a:srgbClr val="4F271C">
                    <a:satMod val="130000"/>
                  </a:srgbClr>
                </a:solidFill>
                <a:effectLst>
                  <a:outerShdw blurRad="50000" dist="30000" dir="5400000" algn="tl" rotWithShape="0">
                    <a:srgbClr val="000000">
                      <a:alpha val="30000"/>
                    </a:srgbClr>
                  </a:outerShdw>
                </a:effectLst>
                <a:latin typeface="Gill Sans MT"/>
              </a:rPr>
              <a:t>DIAGNOSIS </a:t>
            </a:r>
            <a:endParaRPr lang="en-US" dirty="0"/>
          </a:p>
        </p:txBody>
      </p:sp>
    </p:spTree>
    <p:extLst>
      <p:ext uri="{BB962C8B-B14F-4D97-AF65-F5344CB8AC3E}">
        <p14:creationId xmlns:p14="http://schemas.microsoft.com/office/powerpoint/2010/main" xmlns="" val="7389494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indent="-283464">
              <a:spcBef>
                <a:spcPts val="600"/>
              </a:spcBef>
              <a:buClr>
                <a:srgbClr val="3891A7"/>
              </a:buClr>
              <a:buSzPct val="80000"/>
              <a:buFont typeface="Wingdings 2"/>
              <a:buChar char=""/>
            </a:pPr>
            <a:r>
              <a:rPr lang="en-US" sz="2600" dirty="0">
                <a:solidFill>
                  <a:prstClr val="black"/>
                </a:solidFill>
                <a:latin typeface="Times New Roman" pitchFamily="18" charset="0"/>
                <a:cs typeface="Times New Roman" pitchFamily="18" charset="0"/>
              </a:rPr>
              <a:t>Researchers don’t completely understand what causes rumination disorder.</a:t>
            </a:r>
          </a:p>
          <a:p>
            <a:pPr lvl="0" indent="-283464">
              <a:spcBef>
                <a:spcPts val="600"/>
              </a:spcBef>
              <a:buClr>
                <a:srgbClr val="3891A7"/>
              </a:buClr>
              <a:buSzPct val="80000"/>
              <a:buFont typeface="Wingdings 2"/>
              <a:buChar char=""/>
            </a:pPr>
            <a:r>
              <a:rPr lang="en-US" sz="2600" dirty="0">
                <a:solidFill>
                  <a:prstClr val="black"/>
                </a:solidFill>
                <a:latin typeface="Times New Roman" pitchFamily="18" charset="0"/>
                <a:cs typeface="Times New Roman" pitchFamily="18" charset="0"/>
              </a:rPr>
              <a:t>Regurgitation is thought to be unintentional, but the action required to regurgitate is likely learned. For example, someone with rumination disorder may unknowingly never have learned how to relax their </a:t>
            </a:r>
            <a:r>
              <a:rPr lang="en-US" sz="2600" dirty="0">
                <a:solidFill>
                  <a:prstClr val="black"/>
                </a:solidFill>
                <a:latin typeface="Times New Roman" pitchFamily="18" charset="0"/>
                <a:cs typeface="Times New Roman" pitchFamily="18" charset="0"/>
                <a:hlinkClick r:id="rId2"/>
              </a:rPr>
              <a:t>abdominal muscles</a:t>
            </a:r>
            <a:r>
              <a:rPr lang="en-US" sz="2600" dirty="0">
                <a:solidFill>
                  <a:prstClr val="black"/>
                </a:solidFill>
                <a:latin typeface="Times New Roman" pitchFamily="18" charset="0"/>
                <a:cs typeface="Times New Roman" pitchFamily="18" charset="0"/>
              </a:rPr>
              <a:t>. Contracting the </a:t>
            </a:r>
            <a:r>
              <a:rPr lang="en-US" sz="2600" dirty="0">
                <a:solidFill>
                  <a:prstClr val="black"/>
                </a:solidFill>
                <a:latin typeface="Times New Roman" pitchFamily="18" charset="0"/>
                <a:cs typeface="Times New Roman" pitchFamily="18" charset="0"/>
                <a:hlinkClick r:id="rId3"/>
              </a:rPr>
              <a:t>diaphragm muscles</a:t>
            </a:r>
            <a:r>
              <a:rPr lang="en-US" sz="2600" dirty="0">
                <a:solidFill>
                  <a:prstClr val="black"/>
                </a:solidFill>
                <a:latin typeface="Times New Roman" pitchFamily="18" charset="0"/>
                <a:cs typeface="Times New Roman" pitchFamily="18" charset="0"/>
              </a:rPr>
              <a:t> can lead to regurgitation.</a:t>
            </a:r>
          </a:p>
          <a:p>
            <a:pPr lvl="0" indent="-283464">
              <a:spcBef>
                <a:spcPts val="600"/>
              </a:spcBef>
              <a:buClr>
                <a:srgbClr val="3891A7"/>
              </a:buClr>
              <a:buSzPct val="80000"/>
              <a:buFont typeface="Wingdings 2"/>
              <a:buChar char=""/>
            </a:pPr>
            <a:r>
              <a:rPr lang="en-US" sz="2600" dirty="0">
                <a:solidFill>
                  <a:prstClr val="black"/>
                </a:solidFill>
                <a:latin typeface="Times New Roman" pitchFamily="18" charset="0"/>
                <a:cs typeface="Times New Roman" pitchFamily="18" charset="0"/>
              </a:rPr>
              <a:t>More research is needed to better understand this condition.</a:t>
            </a:r>
          </a:p>
          <a:p>
            <a:endParaRPr lang="en-US" dirty="0"/>
          </a:p>
        </p:txBody>
      </p:sp>
      <p:sp>
        <p:nvSpPr>
          <p:cNvPr id="3" name="Title 2"/>
          <p:cNvSpPr>
            <a:spLocks noGrp="1"/>
          </p:cNvSpPr>
          <p:nvPr>
            <p:ph type="title"/>
          </p:nvPr>
        </p:nvSpPr>
        <p:spPr/>
        <p:txBody>
          <a:bodyPr/>
          <a:lstStyle/>
          <a:p>
            <a:r>
              <a:rPr lang="en-US" sz="4300" b="0" dirty="0">
                <a:solidFill>
                  <a:srgbClr val="4F271C">
                    <a:satMod val="130000"/>
                  </a:srgbClr>
                </a:solidFill>
                <a:effectLst>
                  <a:outerShdw blurRad="50000" dist="30000" dir="5400000" algn="tl" rotWithShape="0">
                    <a:srgbClr val="000000">
                      <a:alpha val="30000"/>
                    </a:srgbClr>
                  </a:outerShdw>
                </a:effectLst>
                <a:latin typeface="Gill Sans MT"/>
              </a:rPr>
              <a:t>CAUSES </a:t>
            </a:r>
            <a:endParaRPr lang="en-US" dirty="0"/>
          </a:p>
        </p:txBody>
      </p:sp>
    </p:spTree>
    <p:extLst>
      <p:ext uri="{BB962C8B-B14F-4D97-AF65-F5344CB8AC3E}">
        <p14:creationId xmlns:p14="http://schemas.microsoft.com/office/powerpoint/2010/main" xmlns="" val="3741756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endParaRPr lang="en-US" sz="3600" b="1" dirty="0"/>
          </a:p>
          <a:p>
            <a:r>
              <a:rPr lang="en-US" sz="2800" dirty="0"/>
              <a:t>Individuals who engage in pica may experience some of the same symptoms as a malnourished anorexic. Symptoms may include mineral deficiency, unhealthy nails and hair, and weight loss. They are at higher risk of more serious health issues such as abdominal pain, and intestinal and colonic obstruction. Pica is often co-morbid with other mental disorders and may be seen in autism spectrum disorder, schizophrenia, anorexia nervosa and non suicidal self-injury. Individuals feigning a factitious disorder may ingest nonfood items in order to imitate the symptoms of a more serious disorder.</a:t>
            </a:r>
            <a:endParaRPr lang="en-GB" sz="2800" dirty="0"/>
          </a:p>
          <a:p>
            <a:endParaRPr lang="en-US" dirty="0"/>
          </a:p>
        </p:txBody>
      </p:sp>
      <p:sp>
        <p:nvSpPr>
          <p:cNvPr id="3" name="Title 2"/>
          <p:cNvSpPr>
            <a:spLocks noGrp="1"/>
          </p:cNvSpPr>
          <p:nvPr>
            <p:ph type="title"/>
          </p:nvPr>
        </p:nvSpPr>
        <p:spPr/>
        <p:txBody>
          <a:bodyPr>
            <a:normAutofit fontScale="90000"/>
          </a:bodyPr>
          <a:lstStyle/>
          <a:p>
            <a:r>
              <a:rPr lang="en-US" sz="4400" dirty="0"/>
              <a:t>Symptoms:</a:t>
            </a:r>
            <a:br>
              <a:rPr lang="en-US" sz="4400" dirty="0"/>
            </a:br>
            <a:endParaRPr lang="en-US" dirty="0"/>
          </a:p>
        </p:txBody>
      </p:sp>
    </p:spTree>
    <p:extLst>
      <p:ext uri="{BB962C8B-B14F-4D97-AF65-F5344CB8AC3E}">
        <p14:creationId xmlns:p14="http://schemas.microsoft.com/office/powerpoint/2010/main" xmlns="" val="41845144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3900" b="0" dirty="0">
                <a:solidFill>
                  <a:srgbClr val="4F271C">
                    <a:satMod val="130000"/>
                  </a:srgbClr>
                </a:solidFill>
                <a:effectLst>
                  <a:outerShdw blurRad="50000" dist="30000" dir="5400000" algn="tl" rotWithShape="0">
                    <a:srgbClr val="000000">
                      <a:alpha val="30000"/>
                    </a:srgbClr>
                  </a:outerShdw>
                </a:effectLst>
                <a:latin typeface="Gill Sans MT"/>
              </a:rPr>
              <a:t>DIFFERENCE FROM BULIMIA NERVOSA </a:t>
            </a:r>
            <a:endParaRPr lang="en-US" dirty="0"/>
          </a:p>
        </p:txBody>
      </p:sp>
      <p:pic>
        <p:nvPicPr>
          <p:cNvPr id="4" name="table"/>
          <p:cNvPicPr>
            <a:picLocks noGrp="1" noChangeAspect="1"/>
          </p:cNvPicPr>
          <p:nvPr>
            <p:ph idx="1"/>
          </p:nvPr>
        </p:nvPicPr>
        <p:blipFill>
          <a:blip r:embed="rId2"/>
          <a:stretch>
            <a:fillRect/>
          </a:stretch>
        </p:blipFill>
        <p:spPr>
          <a:xfrm>
            <a:off x="1600200" y="2438400"/>
            <a:ext cx="6023370" cy="3383573"/>
          </a:xfrm>
          <a:prstGeom prst="rect">
            <a:avLst/>
          </a:prstGeom>
        </p:spPr>
      </p:pic>
    </p:spTree>
    <p:extLst>
      <p:ext uri="{BB962C8B-B14F-4D97-AF65-F5344CB8AC3E}">
        <p14:creationId xmlns:p14="http://schemas.microsoft.com/office/powerpoint/2010/main" xmlns="" val="21839247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indent="-283464">
              <a:spcBef>
                <a:spcPts val="600"/>
              </a:spcBef>
              <a:buClr>
                <a:srgbClr val="3891A7"/>
              </a:buClr>
              <a:buSzPct val="80000"/>
              <a:buFont typeface="Wingdings 2"/>
              <a:buChar char=""/>
            </a:pPr>
            <a:r>
              <a:rPr lang="en-US" sz="2400" dirty="0">
                <a:solidFill>
                  <a:prstClr val="black"/>
                </a:solidFill>
                <a:latin typeface="Times New Roman" pitchFamily="18" charset="0"/>
                <a:cs typeface="Times New Roman" pitchFamily="18" charset="0"/>
              </a:rPr>
              <a:t>Treatment for rumination disorder is the same in both children and adults. Treatment focuses on changing the </a:t>
            </a:r>
            <a:r>
              <a:rPr lang="en-US" sz="2400" b="1" dirty="0">
                <a:solidFill>
                  <a:prstClr val="black"/>
                </a:solidFill>
                <a:latin typeface="Times New Roman" pitchFamily="18" charset="0"/>
                <a:cs typeface="Times New Roman" pitchFamily="18" charset="0"/>
              </a:rPr>
              <a:t>learned behavior </a:t>
            </a:r>
            <a:r>
              <a:rPr lang="en-US" sz="2400" dirty="0">
                <a:solidFill>
                  <a:prstClr val="black"/>
                </a:solidFill>
                <a:latin typeface="Times New Roman" pitchFamily="18" charset="0"/>
                <a:cs typeface="Times New Roman" pitchFamily="18" charset="0"/>
              </a:rPr>
              <a:t>responsible for regurgitation. </a:t>
            </a:r>
          </a:p>
          <a:p>
            <a:pPr lvl="0" indent="-283464">
              <a:spcBef>
                <a:spcPts val="600"/>
              </a:spcBef>
              <a:buClr>
                <a:srgbClr val="3891A7"/>
              </a:buClr>
              <a:buSzPct val="80000"/>
              <a:buNone/>
            </a:pPr>
            <a:endParaRPr lang="en-US" sz="2400" dirty="0">
              <a:solidFill>
                <a:prstClr val="black"/>
              </a:solidFill>
              <a:latin typeface="Times New Roman" pitchFamily="18" charset="0"/>
              <a:cs typeface="Times New Roman" pitchFamily="18" charset="0"/>
            </a:endParaRPr>
          </a:p>
          <a:p>
            <a:pPr lvl="0" indent="-283464">
              <a:spcBef>
                <a:spcPts val="600"/>
              </a:spcBef>
              <a:buClr>
                <a:srgbClr val="3891A7"/>
              </a:buClr>
              <a:buSzPct val="80000"/>
              <a:buFont typeface="Wingdings 2"/>
              <a:buChar char=""/>
            </a:pPr>
            <a:r>
              <a:rPr lang="en-US" sz="2400" dirty="0">
                <a:solidFill>
                  <a:prstClr val="black"/>
                </a:solidFill>
                <a:latin typeface="Times New Roman" pitchFamily="18" charset="0"/>
                <a:cs typeface="Times New Roman" pitchFamily="18" charset="0"/>
              </a:rPr>
              <a:t>The simplest and most effective treatment for rumination disorder in children and adults is </a:t>
            </a:r>
            <a:r>
              <a:rPr lang="en-US" sz="2400" dirty="0">
                <a:solidFill>
                  <a:prstClr val="black"/>
                </a:solidFill>
                <a:latin typeface="Times New Roman" pitchFamily="18" charset="0"/>
                <a:cs typeface="Times New Roman" pitchFamily="18" charset="0"/>
                <a:hlinkClick r:id="rId2"/>
              </a:rPr>
              <a:t>diaphragmatic breathing</a:t>
            </a:r>
            <a:r>
              <a:rPr lang="en-US" sz="2400" dirty="0">
                <a:solidFill>
                  <a:prstClr val="black"/>
                </a:solidFill>
                <a:latin typeface="Times New Roman" pitchFamily="18" charset="0"/>
                <a:cs typeface="Times New Roman" pitchFamily="18" charset="0"/>
              </a:rPr>
              <a:t> training. It involves learning how to breathe deeply and relax the diaphragm. Regurgitation cannot occur when the diaphragm is relaxed.</a:t>
            </a:r>
          </a:p>
          <a:p>
            <a:pPr lvl="0" indent="-283464">
              <a:spcBef>
                <a:spcPts val="600"/>
              </a:spcBef>
              <a:buClr>
                <a:srgbClr val="3891A7"/>
              </a:buClr>
              <a:buSzPct val="80000"/>
              <a:buFont typeface="Wingdings 2"/>
              <a:buChar char=""/>
            </a:pPr>
            <a:endParaRPr lang="en-US" sz="2400" dirty="0">
              <a:solidFill>
                <a:prstClr val="black"/>
              </a:solidFill>
              <a:latin typeface="Times New Roman" pitchFamily="18" charset="0"/>
              <a:cs typeface="Times New Roman" pitchFamily="18" charset="0"/>
            </a:endParaRPr>
          </a:p>
          <a:p>
            <a:pPr lvl="0" indent="-283464">
              <a:spcBef>
                <a:spcPts val="600"/>
              </a:spcBef>
              <a:buClr>
                <a:srgbClr val="3891A7"/>
              </a:buClr>
              <a:buSzPct val="80000"/>
              <a:buFont typeface="Wingdings 2"/>
              <a:buChar char=""/>
            </a:pPr>
            <a:r>
              <a:rPr lang="en-US" sz="2400" dirty="0">
                <a:solidFill>
                  <a:prstClr val="black"/>
                </a:solidFill>
                <a:latin typeface="Times New Roman" pitchFamily="18" charset="0"/>
                <a:cs typeface="Times New Roman" pitchFamily="18" charset="0"/>
              </a:rPr>
              <a:t>Apply diaphragmatic breathing techniques during and right after meals. Eventually, rumination disorder should disappear.</a:t>
            </a:r>
          </a:p>
          <a:p>
            <a:pPr lvl="0" indent="-283464">
              <a:spcBef>
                <a:spcPts val="600"/>
              </a:spcBef>
              <a:buClr>
                <a:srgbClr val="3891A7"/>
              </a:buClr>
              <a:buSzPct val="80000"/>
              <a:buFont typeface="Wingdings 2"/>
              <a:buChar char=""/>
            </a:pPr>
            <a:endParaRPr lang="en-US" sz="2500" dirty="0">
              <a:solidFill>
                <a:prstClr val="black"/>
              </a:solidFill>
              <a:latin typeface="Gill Sans MT"/>
            </a:endParaRPr>
          </a:p>
          <a:p>
            <a:endParaRPr lang="en-US" dirty="0"/>
          </a:p>
        </p:txBody>
      </p:sp>
      <p:sp>
        <p:nvSpPr>
          <p:cNvPr id="3" name="Title 2"/>
          <p:cNvSpPr>
            <a:spLocks noGrp="1"/>
          </p:cNvSpPr>
          <p:nvPr>
            <p:ph type="title"/>
          </p:nvPr>
        </p:nvSpPr>
        <p:spPr/>
        <p:txBody>
          <a:bodyPr/>
          <a:lstStyle/>
          <a:p>
            <a:r>
              <a:rPr lang="en-US" sz="4300" b="0" dirty="0">
                <a:solidFill>
                  <a:srgbClr val="4F271C">
                    <a:satMod val="130000"/>
                  </a:srgbClr>
                </a:solidFill>
                <a:effectLst>
                  <a:outerShdw blurRad="50000" dist="30000" dir="5400000" algn="tl" rotWithShape="0">
                    <a:srgbClr val="000000">
                      <a:alpha val="30000"/>
                    </a:srgbClr>
                  </a:outerShdw>
                </a:effectLst>
                <a:latin typeface="Gill Sans MT"/>
              </a:rPr>
              <a:t>TREATMENT</a:t>
            </a:r>
            <a:endParaRPr lang="en-US" dirty="0"/>
          </a:p>
        </p:txBody>
      </p:sp>
    </p:spTree>
    <p:extLst>
      <p:ext uri="{BB962C8B-B14F-4D97-AF65-F5344CB8AC3E}">
        <p14:creationId xmlns:p14="http://schemas.microsoft.com/office/powerpoint/2010/main" xmlns="" val="10665473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indent="-283464">
              <a:spcBef>
                <a:spcPts val="600"/>
              </a:spcBef>
              <a:buClr>
                <a:srgbClr val="3891A7"/>
              </a:buClr>
              <a:buSzPct val="80000"/>
              <a:buNone/>
            </a:pPr>
            <a:r>
              <a:rPr lang="en-US" sz="2600" dirty="0">
                <a:solidFill>
                  <a:prstClr val="black"/>
                </a:solidFill>
                <a:latin typeface="Times New Roman" pitchFamily="18" charset="0"/>
                <a:cs typeface="Times New Roman" pitchFamily="18" charset="0"/>
              </a:rPr>
              <a:t>Other treatments for rumination disorder</a:t>
            </a:r>
          </a:p>
          <a:p>
            <a:pPr lvl="0" indent="-283464">
              <a:spcBef>
                <a:spcPts val="600"/>
              </a:spcBef>
              <a:buClr>
                <a:srgbClr val="3891A7"/>
              </a:buClr>
              <a:buSzPct val="80000"/>
              <a:buNone/>
            </a:pPr>
            <a:r>
              <a:rPr lang="en-US" sz="2600" dirty="0">
                <a:solidFill>
                  <a:prstClr val="black"/>
                </a:solidFill>
                <a:latin typeface="Times New Roman" pitchFamily="18" charset="0"/>
                <a:cs typeface="Times New Roman" pitchFamily="18" charset="0"/>
              </a:rPr>
              <a:t>can include:</a:t>
            </a:r>
          </a:p>
          <a:p>
            <a:pPr lvl="0" indent="-283464">
              <a:spcBef>
                <a:spcPts val="600"/>
              </a:spcBef>
              <a:buClr>
                <a:srgbClr val="3891A7"/>
              </a:buClr>
              <a:buSzPct val="80000"/>
              <a:buFont typeface="Wingdings 2"/>
              <a:buChar char=""/>
            </a:pPr>
            <a:r>
              <a:rPr lang="en-US" sz="2600" dirty="0">
                <a:solidFill>
                  <a:prstClr val="black"/>
                </a:solidFill>
                <a:latin typeface="Times New Roman" pitchFamily="18" charset="0"/>
                <a:cs typeface="Times New Roman" pitchFamily="18" charset="0"/>
              </a:rPr>
              <a:t>changes in posture, both during and right after a meal</a:t>
            </a:r>
          </a:p>
          <a:p>
            <a:pPr lvl="0" indent="-283464">
              <a:spcBef>
                <a:spcPts val="600"/>
              </a:spcBef>
              <a:buClr>
                <a:srgbClr val="3891A7"/>
              </a:buClr>
              <a:buSzPct val="80000"/>
              <a:buFont typeface="Wingdings 2"/>
              <a:buChar char=""/>
            </a:pPr>
            <a:r>
              <a:rPr lang="en-US" sz="2600" dirty="0">
                <a:solidFill>
                  <a:prstClr val="black"/>
                </a:solidFill>
                <a:latin typeface="Times New Roman" pitchFamily="18" charset="0"/>
                <a:cs typeface="Times New Roman" pitchFamily="18" charset="0"/>
              </a:rPr>
              <a:t>removing distractions during meal times</a:t>
            </a:r>
          </a:p>
          <a:p>
            <a:pPr lvl="0" indent="-283464">
              <a:spcBef>
                <a:spcPts val="600"/>
              </a:spcBef>
              <a:buClr>
                <a:srgbClr val="3891A7"/>
              </a:buClr>
              <a:buSzPct val="80000"/>
              <a:buFont typeface="Wingdings 2"/>
              <a:buChar char=""/>
            </a:pPr>
            <a:r>
              <a:rPr lang="en-US" sz="2600" dirty="0">
                <a:solidFill>
                  <a:prstClr val="black"/>
                </a:solidFill>
                <a:latin typeface="Times New Roman" pitchFamily="18" charset="0"/>
                <a:cs typeface="Times New Roman" pitchFamily="18" charset="0"/>
              </a:rPr>
              <a:t>reducing stress and distractions during meal times</a:t>
            </a:r>
          </a:p>
          <a:p>
            <a:pPr lvl="0" indent="-283464">
              <a:spcBef>
                <a:spcPts val="600"/>
              </a:spcBef>
              <a:buClr>
                <a:srgbClr val="3891A7"/>
              </a:buClr>
              <a:buSzPct val="80000"/>
              <a:buFont typeface="Wingdings 2"/>
              <a:buChar char=""/>
            </a:pPr>
            <a:r>
              <a:rPr lang="en-US" sz="2600" dirty="0">
                <a:solidFill>
                  <a:prstClr val="black"/>
                </a:solidFill>
                <a:latin typeface="Times New Roman" pitchFamily="18" charset="0"/>
                <a:cs typeface="Times New Roman" pitchFamily="18" charset="0"/>
              </a:rPr>
              <a:t>psychotherapy</a:t>
            </a:r>
          </a:p>
          <a:p>
            <a:pPr lvl="0" indent="-283464">
              <a:spcBef>
                <a:spcPts val="600"/>
              </a:spcBef>
              <a:buClr>
                <a:srgbClr val="3891A7"/>
              </a:buClr>
              <a:buSzPct val="80000"/>
              <a:buFont typeface="Wingdings 2"/>
              <a:buChar char=""/>
            </a:pPr>
            <a:r>
              <a:rPr lang="en-US" sz="2600" dirty="0">
                <a:solidFill>
                  <a:prstClr val="black"/>
                </a:solidFill>
                <a:latin typeface="Times New Roman" pitchFamily="18" charset="0"/>
                <a:cs typeface="Times New Roman" pitchFamily="18" charset="0"/>
              </a:rPr>
              <a:t>There is currently no medication available for rumination disorder.</a:t>
            </a:r>
          </a:p>
          <a:p>
            <a:endParaRPr lang="en-US" dirty="0"/>
          </a:p>
        </p:txBody>
      </p:sp>
      <p:sp>
        <p:nvSpPr>
          <p:cNvPr id="3" name="Title 2"/>
          <p:cNvSpPr>
            <a:spLocks noGrp="1"/>
          </p:cNvSpPr>
          <p:nvPr>
            <p:ph type="title"/>
          </p:nvPr>
        </p:nvSpPr>
        <p:spPr/>
        <p:txBody>
          <a:bodyPr/>
          <a:lstStyle/>
          <a:p>
            <a:r>
              <a:rPr lang="en-US" sz="4300" b="0" dirty="0">
                <a:solidFill>
                  <a:srgbClr val="4F271C">
                    <a:satMod val="130000"/>
                  </a:srgbClr>
                </a:solidFill>
                <a:effectLst>
                  <a:outerShdw blurRad="50000" dist="30000" dir="5400000" algn="tl" rotWithShape="0">
                    <a:srgbClr val="000000">
                      <a:alpha val="30000"/>
                    </a:srgbClr>
                  </a:outerShdw>
                </a:effectLst>
                <a:latin typeface="Gill Sans MT"/>
              </a:rPr>
              <a:t>CONT…</a:t>
            </a:r>
            <a:endParaRPr lang="en-US" dirty="0"/>
          </a:p>
        </p:txBody>
      </p:sp>
    </p:spTree>
    <p:extLst>
      <p:ext uri="{BB962C8B-B14F-4D97-AF65-F5344CB8AC3E}">
        <p14:creationId xmlns:p14="http://schemas.microsoft.com/office/powerpoint/2010/main" xmlns="" val="444221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800" dirty="0"/>
              <a:t>The criteria for pica under DSM-5 is as follows (APA, 2013):</a:t>
            </a:r>
          </a:p>
          <a:p>
            <a:endParaRPr lang="en-US" sz="2800" dirty="0"/>
          </a:p>
          <a:p>
            <a:pPr marL="285750" indent="-285750">
              <a:buFont typeface="Arial" panose="020B0604020202020204" pitchFamily="34" charset="0"/>
              <a:buChar char="•"/>
            </a:pPr>
            <a:r>
              <a:rPr lang="en-US" sz="2800" dirty="0"/>
              <a:t>Persistent eating of non-nutritive, nonfood substances for a period of at least one month.</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The eating of nonnutritive, nonfood substances is inappropriate to the developmental level of the individual.</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The eating behavior is not part of a culturally supported or socially normative practice.</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If occurring with another mental disorder, or during a medical condition, it is severe enough to warrant independent clinical attention.</a:t>
            </a:r>
          </a:p>
          <a:p>
            <a:endParaRPr lang="en-US" dirty="0"/>
          </a:p>
        </p:txBody>
      </p:sp>
      <p:sp>
        <p:nvSpPr>
          <p:cNvPr id="3" name="Title 2"/>
          <p:cNvSpPr>
            <a:spLocks noGrp="1"/>
          </p:cNvSpPr>
          <p:nvPr>
            <p:ph type="title"/>
          </p:nvPr>
        </p:nvSpPr>
        <p:spPr/>
        <p:txBody>
          <a:bodyPr/>
          <a:lstStyle/>
          <a:p>
            <a:r>
              <a:rPr lang="en-US" dirty="0" smtClean="0"/>
              <a:t>Criteria</a:t>
            </a:r>
            <a:endParaRPr lang="en-US" dirty="0"/>
          </a:p>
        </p:txBody>
      </p:sp>
    </p:spTree>
    <p:extLst>
      <p:ext uri="{BB962C8B-B14F-4D97-AF65-F5344CB8AC3E}">
        <p14:creationId xmlns:p14="http://schemas.microsoft.com/office/powerpoint/2010/main" xmlns="" val="692892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342900" indent="-342900">
              <a:buFont typeface="Arial" panose="020B0604020202020204" pitchFamily="34" charset="0"/>
              <a:buChar char="•"/>
            </a:pPr>
            <a:r>
              <a:rPr lang="en-US" sz="2800" dirty="0">
                <a:latin typeface="Open Sans"/>
              </a:rPr>
              <a:t>The onset of pica is typically in childhood, although there is no age specification for developing the disorder. Pica is more common in areas of low economic status. Africa has a higher incidence of pica than western countries, for example. Some researchers have linked the odd cravings to nutritional deficiencies such as mineral deficiencies (</a:t>
            </a:r>
            <a:r>
              <a:rPr lang="en-US" sz="2800" dirty="0" err="1">
                <a:latin typeface="Open Sans"/>
              </a:rPr>
              <a:t>Kumsar</a:t>
            </a:r>
            <a:r>
              <a:rPr lang="en-US" sz="2800" dirty="0">
                <a:latin typeface="Open Sans"/>
              </a:rPr>
              <a:t> &amp; </a:t>
            </a:r>
            <a:r>
              <a:rPr lang="en-US" sz="2800" dirty="0" err="1">
                <a:latin typeface="Open Sans"/>
              </a:rPr>
              <a:t>Erol</a:t>
            </a:r>
            <a:r>
              <a:rPr lang="en-US" sz="2800" dirty="0">
                <a:latin typeface="Open Sans"/>
              </a:rPr>
              <a:t>, 2013). Pregnant women experience pica, which may be part of pregnancy ‘cravings’ for different types of food.</a:t>
            </a:r>
          </a:p>
          <a:p>
            <a:pPr marL="342900" indent="-342900">
              <a:buFont typeface="Arial" panose="020B0604020202020204" pitchFamily="34" charset="0"/>
              <a:buChar char="•"/>
            </a:pPr>
            <a:endParaRPr lang="en-US" sz="2800" dirty="0">
              <a:latin typeface="Open Sans"/>
            </a:endParaRPr>
          </a:p>
          <a:p>
            <a:pPr marL="342900" indent="-342900">
              <a:buFont typeface="Arial" panose="020B0604020202020204" pitchFamily="34" charset="0"/>
              <a:buChar char="•"/>
            </a:pPr>
            <a:r>
              <a:rPr lang="en-US" sz="2800" dirty="0">
                <a:latin typeface="Open Sans"/>
              </a:rPr>
              <a:t>Much of the research on pica has focused on its occurrence in those who have an intellectual disability. In fact, pica has a higher prevalence rate in individuals with intellectual disabilities than those with eating disorders (</a:t>
            </a:r>
            <a:r>
              <a:rPr lang="en-US" sz="2800" dirty="0" err="1">
                <a:latin typeface="Open Sans"/>
              </a:rPr>
              <a:t>Karlsson</a:t>
            </a:r>
            <a:r>
              <a:rPr lang="en-US" sz="2800" dirty="0">
                <a:latin typeface="Open Sans"/>
              </a:rPr>
              <a:t>, </a:t>
            </a:r>
            <a:r>
              <a:rPr lang="en-US" sz="2800" dirty="0" err="1">
                <a:latin typeface="Open Sans"/>
              </a:rPr>
              <a:t>Råstam</a:t>
            </a:r>
            <a:r>
              <a:rPr lang="en-US" sz="2800" dirty="0">
                <a:latin typeface="Open Sans"/>
              </a:rPr>
              <a:t>, &amp; Wentz, 2013). Neglect and a lack of supervision are also risk factors, according to DSM-5. An abused child who is not adequately nourished may try and eat nonfood substances.</a:t>
            </a:r>
          </a:p>
          <a:p>
            <a:endParaRPr lang="en-US" dirty="0"/>
          </a:p>
        </p:txBody>
      </p:sp>
      <p:sp>
        <p:nvSpPr>
          <p:cNvPr id="3" name="Title 2"/>
          <p:cNvSpPr>
            <a:spLocks noGrp="1"/>
          </p:cNvSpPr>
          <p:nvPr>
            <p:ph type="title"/>
          </p:nvPr>
        </p:nvSpPr>
        <p:spPr/>
        <p:txBody>
          <a:bodyPr/>
          <a:lstStyle/>
          <a:p>
            <a:r>
              <a:rPr lang="en-US" dirty="0" smtClean="0"/>
              <a:t>Risk Factors</a:t>
            </a:r>
            <a:endParaRPr lang="en-US" dirty="0"/>
          </a:p>
        </p:txBody>
      </p:sp>
    </p:spTree>
    <p:extLst>
      <p:ext uri="{BB962C8B-B14F-4D97-AF65-F5344CB8AC3E}">
        <p14:creationId xmlns:p14="http://schemas.microsoft.com/office/powerpoint/2010/main" xmlns="" val="2224883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342900" indent="-342900">
              <a:buFont typeface="Arial" panose="020B0604020202020204" pitchFamily="34" charset="0"/>
              <a:buChar char="•"/>
            </a:pPr>
            <a:r>
              <a:rPr lang="en-US" sz="2800" dirty="0">
                <a:latin typeface="Open Sans"/>
              </a:rPr>
              <a:t>Pica may also be associated with a mental disorder or brain damage. Brain imaging has revealed brain abnormalities prior to the development of pica symptoms. In one study, recent damage to the hippocampal area preceded the onset of pica (Rohde, </a:t>
            </a:r>
            <a:r>
              <a:rPr lang="en-US" sz="2800" dirty="0" err="1">
                <a:latin typeface="Open Sans"/>
              </a:rPr>
              <a:t>Claussen</a:t>
            </a:r>
            <a:r>
              <a:rPr lang="en-US" sz="2800" dirty="0">
                <a:latin typeface="Open Sans"/>
              </a:rPr>
              <a:t>, </a:t>
            </a:r>
            <a:r>
              <a:rPr lang="en-US" sz="2800" dirty="0" err="1">
                <a:latin typeface="Open Sans"/>
              </a:rPr>
              <a:t>Kuechenhoff</a:t>
            </a:r>
            <a:r>
              <a:rPr lang="en-US" sz="2800" dirty="0">
                <a:latin typeface="Open Sans"/>
              </a:rPr>
              <a:t>, </a:t>
            </a:r>
            <a:r>
              <a:rPr lang="en-US" sz="2800" dirty="0" err="1">
                <a:latin typeface="Open Sans"/>
              </a:rPr>
              <a:t>Seifritz</a:t>
            </a:r>
            <a:r>
              <a:rPr lang="en-US" sz="2800" dirty="0">
                <a:latin typeface="Open Sans"/>
              </a:rPr>
              <a:t>, &amp; </a:t>
            </a:r>
            <a:r>
              <a:rPr lang="en-US" sz="2800" dirty="0" err="1">
                <a:latin typeface="Open Sans"/>
              </a:rPr>
              <a:t>Schuepbach</a:t>
            </a:r>
            <a:r>
              <a:rPr lang="en-US" sz="2800" dirty="0">
                <a:latin typeface="Open Sans"/>
              </a:rPr>
              <a:t>, 2013). As noted, there is a strong association between pica and obsessive-compulsive disorder.</a:t>
            </a:r>
          </a:p>
          <a:p>
            <a:pPr marL="342900" indent="-342900">
              <a:buFont typeface="Arial" panose="020B0604020202020204" pitchFamily="34" charset="0"/>
              <a:buChar char="•"/>
            </a:pPr>
            <a:endParaRPr lang="en-US" sz="2800" dirty="0">
              <a:latin typeface="Open Sans"/>
            </a:endParaRPr>
          </a:p>
          <a:p>
            <a:pPr marL="342900" indent="-342900">
              <a:buFont typeface="Arial" panose="020B0604020202020204" pitchFamily="34" charset="0"/>
              <a:buChar char="•"/>
            </a:pPr>
            <a:endParaRPr lang="en-US" sz="2800" dirty="0">
              <a:latin typeface="Open Sans"/>
            </a:endParaRPr>
          </a:p>
          <a:p>
            <a:pPr marL="342900" indent="-342900">
              <a:buFont typeface="Arial" panose="020B0604020202020204" pitchFamily="34" charset="0"/>
              <a:buChar char="•"/>
            </a:pPr>
            <a:r>
              <a:rPr lang="en-US" sz="2800" dirty="0">
                <a:latin typeface="Open Sans"/>
              </a:rPr>
              <a:t>Pica demonstrates the anxiety-relief-anxiety behavior pattern of anxiety disorders. A typical example is the case study of an adult male with a low-to-normal IQ who eats glass when feeling a high level of anxiety. After eating the glass, he reports feeling relief.</a:t>
            </a:r>
          </a:p>
          <a:p>
            <a:pPr marL="342900" indent="-342900">
              <a:buFont typeface="Arial" panose="020B0604020202020204" pitchFamily="34" charset="0"/>
              <a:buChar char="•"/>
            </a:pPr>
            <a:endParaRPr lang="en-US" sz="2800" dirty="0">
              <a:latin typeface="Open Sans"/>
            </a:endParaRPr>
          </a:p>
          <a:p>
            <a:pPr marL="342900" indent="-342900">
              <a:buFont typeface="Arial" panose="020B0604020202020204" pitchFamily="34" charset="0"/>
              <a:buChar char="•"/>
            </a:pPr>
            <a:r>
              <a:rPr lang="en-US" sz="2800" dirty="0">
                <a:latin typeface="Open Sans"/>
              </a:rPr>
              <a:t>An individual engaging in pica may suffer from nutritional deficiencies, get infections, and die from the practice. Intestinal and colonic obstruction and infection are experienced. Pica is most often brought to the attention of doctors due to abdominal complaints</a:t>
            </a:r>
            <a:endParaRPr lang="en-US" dirty="0"/>
          </a:p>
        </p:txBody>
      </p:sp>
      <p:sp>
        <p:nvSpPr>
          <p:cNvPr id="3" name="Title 2"/>
          <p:cNvSpPr>
            <a:spLocks noGrp="1"/>
          </p:cNvSpPr>
          <p:nvPr>
            <p:ph type="title"/>
          </p:nvPr>
        </p:nvSpPr>
        <p:spPr/>
        <p:txBody>
          <a:bodyPr/>
          <a:lstStyle/>
          <a:p>
            <a:r>
              <a:rPr lang="en-US" dirty="0" err="1" smtClean="0"/>
              <a:t>Cont</a:t>
            </a:r>
            <a:r>
              <a:rPr lang="en-US" dirty="0" smtClean="0"/>
              <a:t>…</a:t>
            </a:r>
            <a:endParaRPr lang="en-US" dirty="0"/>
          </a:p>
        </p:txBody>
      </p:sp>
    </p:spTree>
    <p:extLst>
      <p:ext uri="{BB962C8B-B14F-4D97-AF65-F5344CB8AC3E}">
        <p14:creationId xmlns:p14="http://schemas.microsoft.com/office/powerpoint/2010/main" xmlns="" val="2257232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2800" dirty="0">
                <a:latin typeface="Open Sans"/>
              </a:rPr>
              <a:t>The classification of three new disorders under ‘Feeding and Eating Disorders’ in DSM-5 seeks to improve the clinical utility and thus treatment of eating disorders. Pica has not received a lot of research attention to date. Cognitive behavioral therapy (CBT) and family therapy are commonly used to treat eating disorders. </a:t>
            </a:r>
          </a:p>
          <a:p>
            <a:endParaRPr lang="en-US" sz="2800" dirty="0">
              <a:latin typeface="Open Sans"/>
            </a:endParaRPr>
          </a:p>
          <a:p>
            <a:r>
              <a:rPr lang="en-US" sz="2800" dirty="0">
                <a:latin typeface="Open Sans"/>
              </a:rPr>
              <a:t>One treatment focus of pica is on those with intellectual and development disabilities who engage in a higher rate of pica behavior. Applied behavior therapy (ABT) is one of the most effective therapies; it is commonly and successfully applied with those with intellectual disabilities and behavioral problems, including those with autism and other disorders. ABT teaches new behavior by rewarding and reinforcing positive behavior and punishing undesired behavior.</a:t>
            </a:r>
            <a:r>
              <a:rPr lang="en-US" dirty="0"/>
              <a:t/>
            </a:r>
            <a:br>
              <a:rPr lang="en-US" dirty="0"/>
            </a:br>
            <a:endParaRPr lang="en-US" dirty="0"/>
          </a:p>
          <a:p>
            <a:endParaRPr lang="en-US" dirty="0"/>
          </a:p>
        </p:txBody>
      </p:sp>
      <p:sp>
        <p:nvSpPr>
          <p:cNvPr id="3" name="Title 2"/>
          <p:cNvSpPr>
            <a:spLocks noGrp="1"/>
          </p:cNvSpPr>
          <p:nvPr>
            <p:ph type="title"/>
          </p:nvPr>
        </p:nvSpPr>
        <p:spPr/>
        <p:txBody>
          <a:bodyPr/>
          <a:lstStyle/>
          <a:p>
            <a:r>
              <a:rPr lang="en-US" dirty="0" smtClean="0"/>
              <a:t>Pica Treatment</a:t>
            </a:r>
            <a:endParaRPr lang="en-US" dirty="0"/>
          </a:p>
        </p:txBody>
      </p:sp>
    </p:spTree>
    <p:extLst>
      <p:ext uri="{BB962C8B-B14F-4D97-AF65-F5344CB8AC3E}">
        <p14:creationId xmlns:p14="http://schemas.microsoft.com/office/powerpoint/2010/main" xmlns="" val="21192576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1100</TotalTime>
  <Words>3420</Words>
  <Application>Microsoft Office PowerPoint</Application>
  <PresentationFormat>On-screen Show (4:3)</PresentationFormat>
  <Paragraphs>264</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Concourse</vt:lpstr>
      <vt:lpstr>Feeding And Eating Disorder</vt:lpstr>
      <vt:lpstr>Sub-types</vt:lpstr>
      <vt:lpstr>PICA DISORDER DSM(V) </vt:lpstr>
      <vt:lpstr>Pica Disorder </vt:lpstr>
      <vt:lpstr>Symptoms: </vt:lpstr>
      <vt:lpstr>Criteria</vt:lpstr>
      <vt:lpstr>Risk Factors</vt:lpstr>
      <vt:lpstr>Cont…</vt:lpstr>
      <vt:lpstr>Pica Treatment</vt:lpstr>
      <vt:lpstr>Anorexia Nervosa</vt:lpstr>
      <vt:lpstr>Anorexia Nervosa</vt:lpstr>
      <vt:lpstr>Types of Anorexia Nervosa</vt:lpstr>
      <vt:lpstr>Diagnostic Criteria for Anorexia Nervosa</vt:lpstr>
      <vt:lpstr>Signs and Symptoms</vt:lpstr>
      <vt:lpstr>Slide 15</vt:lpstr>
      <vt:lpstr>Causes of Anorexia Nervosa </vt:lpstr>
      <vt:lpstr>Treatment of Anorexia Nervosa</vt:lpstr>
      <vt:lpstr>AVOIDANT/RESTRICTING FODD INTAKE DISORDER</vt:lpstr>
      <vt:lpstr>Avoidant/restricting food intake Disorder</vt:lpstr>
      <vt:lpstr>Criteria</vt:lpstr>
      <vt:lpstr>criteria</vt:lpstr>
      <vt:lpstr>ARFID vs Anorexia and Blumia Nervosa</vt:lpstr>
      <vt:lpstr>Etiology</vt:lpstr>
      <vt:lpstr>Treatment</vt:lpstr>
      <vt:lpstr>Case study refusing solid food</vt:lpstr>
      <vt:lpstr>Binge Eating Disorder</vt:lpstr>
      <vt:lpstr>What is BED?</vt:lpstr>
      <vt:lpstr>Criteria</vt:lpstr>
      <vt:lpstr>Cont…</vt:lpstr>
      <vt:lpstr>Level of severity based on frequency of episodes </vt:lpstr>
      <vt:lpstr>CYCLE</vt:lpstr>
      <vt:lpstr>Not all people with obesity meet the criteria of BED</vt:lpstr>
      <vt:lpstr>comorbidity</vt:lpstr>
      <vt:lpstr>Prevalence</vt:lpstr>
      <vt:lpstr>Clinical  case</vt:lpstr>
      <vt:lpstr>Causes of BED </vt:lpstr>
      <vt:lpstr>Causes</vt:lpstr>
      <vt:lpstr>Treatment of Binge Eating Disorder </vt:lpstr>
      <vt:lpstr>Psychotherapy </vt:lpstr>
      <vt:lpstr>Medications </vt:lpstr>
      <vt:lpstr>Effects of BED </vt:lpstr>
      <vt:lpstr>Rumination Disorder</vt:lpstr>
      <vt:lpstr>RUMINATION DISORDER </vt:lpstr>
      <vt:lpstr>SYMPTOMS/COMPLICATIONS </vt:lpstr>
      <vt:lpstr>DIAGNOSTIC CRITERIA </vt:lpstr>
      <vt:lpstr>CHANGES FROM DSM IV</vt:lpstr>
      <vt:lpstr>PREVALENCE &amp; COMORBIDITY </vt:lpstr>
      <vt:lpstr>DIAGNOSIS </vt:lpstr>
      <vt:lpstr>CAUSES </vt:lpstr>
      <vt:lpstr>DIFFERENCE FROM BULIMIA NERVOSA </vt:lpstr>
      <vt:lpstr>TREATMENT</vt:lpstr>
      <vt:lpstr>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Feeding and Eating Disorder</dc:title>
  <dc:creator>PAK</dc:creator>
  <cp:lastModifiedBy>rubab</cp:lastModifiedBy>
  <cp:revision>39</cp:revision>
  <dcterms:created xsi:type="dcterms:W3CDTF">2018-10-13T16:52:38Z</dcterms:created>
  <dcterms:modified xsi:type="dcterms:W3CDTF">2020-10-15T06:09:36Z</dcterms:modified>
</cp:coreProperties>
</file>